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8288000" cy="10287000"/>
  <p:notesSz cx="6858000" cy="9144000"/>
  <p:embeddedFontLst>
    <p:embeddedFont>
      <p:font typeface="Art Nuvo UltraRough" panose="020B0604020202020204" charset="0"/>
      <p:regular r:id="rId30"/>
    </p:embeddedFont>
    <p:embeddedFont>
      <p:font typeface="Calibri" panose="020F0502020204030204" pitchFamily="34" charset="0"/>
      <p:regular r:id="rId31"/>
      <p:bold r:id="rId32"/>
      <p:italic r:id="rId33"/>
      <p:boldItalic r:id="rId34"/>
    </p:embeddedFont>
    <p:embeddedFont>
      <p:font typeface="Glacial Indifference" panose="020B0604020202020204" charset="0"/>
      <p:regular r:id="rId35"/>
    </p:embeddedFont>
    <p:embeddedFont>
      <p:font typeface="Glacial Indifference Bold" panose="020B0604020202020204" charset="0"/>
      <p:regular r:id="rId36"/>
    </p:embeddedFont>
    <p:embeddedFont>
      <p:font typeface="Maven Pro" panose="020B0604020202020204" charset="-93"/>
      <p:regular r:id="rId37"/>
    </p:embeddedFont>
    <p:embeddedFont>
      <p:font typeface="Maven Pro Bold" panose="020B0604020202020204" charset="-93"/>
      <p:regular r:id="rId38"/>
    </p:embeddedFont>
    <p:embeddedFont>
      <p:font typeface="Noto Serif Display" panose="020B0604020202020204"/>
      <p:regular r:id="rId39"/>
    </p:embeddedFont>
    <p:embeddedFont>
      <p:font typeface="Saira Condensed" panose="020B0604020202020204" charset="-93"/>
      <p:regular r:id="rId40"/>
    </p:embeddedFont>
    <p:embeddedFont>
      <p:font typeface="Saira Condensed Bold" panose="020B0604020202020204" charset="-93"/>
      <p:regular r:id="rId41"/>
    </p:embeddedFont>
    <p:embeddedFont>
      <p:font typeface="Saira ExtraCondensed" panose="020B0604020202020204" charset="-93"/>
      <p:regular r:id="rId42"/>
    </p:embeddedFont>
    <p:embeddedFont>
      <p:font typeface="Saira ExtraCondensed Bold" panose="020B0604020202020204" charset="-93"/>
      <p:regular r:id="rId43"/>
    </p:embeddedFont>
    <p:embeddedFont>
      <p:font typeface="Saira ExtraCondensed Heavy" panose="020B0604020202020204" charset="-93"/>
      <p:regular r:id="rId44"/>
    </p:embeddedFont>
    <p:embeddedFont>
      <p:font typeface="Saira ExtraCondensed Ultra-Bold" panose="020B0604020202020204" charset="-93"/>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8" d="100"/>
          <a:sy n="68" d="100"/>
        </p:scale>
        <p:origin x="894"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ũ Dũng" userId="bfa35f3bc7e0ed77" providerId="LiveId" clId="{6248FD6C-521C-4706-AB4F-7CA7267E749E}"/>
    <pc:docChg chg="undo custSel modSld">
      <pc:chgData name="Vũ Dũng" userId="bfa35f3bc7e0ed77" providerId="LiveId" clId="{6248FD6C-521C-4706-AB4F-7CA7267E749E}" dt="2024-01-05T16:00:04.267" v="12" actId="14100"/>
      <pc:docMkLst>
        <pc:docMk/>
      </pc:docMkLst>
      <pc:sldChg chg="modSp mod">
        <pc:chgData name="Vũ Dũng" userId="bfa35f3bc7e0ed77" providerId="LiveId" clId="{6248FD6C-521C-4706-AB4F-7CA7267E749E}" dt="2024-01-05T15:59:10.320" v="10" actId="1076"/>
        <pc:sldMkLst>
          <pc:docMk/>
          <pc:sldMk cId="0" sldId="257"/>
        </pc:sldMkLst>
        <pc:spChg chg="mod">
          <ac:chgData name="Vũ Dũng" userId="bfa35f3bc7e0ed77" providerId="LiveId" clId="{6248FD6C-521C-4706-AB4F-7CA7267E749E}" dt="2024-01-05T15:58:57.820" v="6" actId="1076"/>
          <ac:spMkLst>
            <pc:docMk/>
            <pc:sldMk cId="0" sldId="257"/>
            <ac:spMk id="3" creationId="{00000000-0000-0000-0000-000000000000}"/>
          </ac:spMkLst>
        </pc:spChg>
        <pc:spChg chg="mod">
          <ac:chgData name="Vũ Dũng" userId="bfa35f3bc7e0ed77" providerId="LiveId" clId="{6248FD6C-521C-4706-AB4F-7CA7267E749E}" dt="2024-01-05T15:59:04.255" v="8" actId="1076"/>
          <ac:spMkLst>
            <pc:docMk/>
            <pc:sldMk cId="0" sldId="257"/>
            <ac:spMk id="12" creationId="{00000000-0000-0000-0000-000000000000}"/>
          </ac:spMkLst>
        </pc:spChg>
        <pc:spChg chg="mod">
          <ac:chgData name="Vũ Dũng" userId="bfa35f3bc7e0ed77" providerId="LiveId" clId="{6248FD6C-521C-4706-AB4F-7CA7267E749E}" dt="2024-01-05T15:59:10.320" v="10" actId="1076"/>
          <ac:spMkLst>
            <pc:docMk/>
            <pc:sldMk cId="0" sldId="257"/>
            <ac:spMk id="13" creationId="{00000000-0000-0000-0000-000000000000}"/>
          </ac:spMkLst>
        </pc:spChg>
      </pc:sldChg>
      <pc:sldChg chg="modSp mod">
        <pc:chgData name="Vũ Dũng" userId="bfa35f3bc7e0ed77" providerId="LiveId" clId="{6248FD6C-521C-4706-AB4F-7CA7267E749E}" dt="2024-01-05T16:00:04.267" v="12" actId="14100"/>
        <pc:sldMkLst>
          <pc:docMk/>
          <pc:sldMk cId="0" sldId="259"/>
        </pc:sldMkLst>
        <pc:spChg chg="mod">
          <ac:chgData name="Vũ Dũng" userId="bfa35f3bc7e0ed77" providerId="LiveId" clId="{6248FD6C-521C-4706-AB4F-7CA7267E749E}" dt="2024-01-05T15:59:17.376" v="11" actId="14100"/>
          <ac:spMkLst>
            <pc:docMk/>
            <pc:sldMk cId="0" sldId="259"/>
            <ac:spMk id="11" creationId="{00000000-0000-0000-0000-000000000000}"/>
          </ac:spMkLst>
        </pc:spChg>
        <pc:spChg chg="mod">
          <ac:chgData name="Vũ Dũng" userId="bfa35f3bc7e0ed77" providerId="LiveId" clId="{6248FD6C-521C-4706-AB4F-7CA7267E749E}" dt="2024-01-05T16:00:04.267" v="12" actId="14100"/>
          <ac:spMkLst>
            <pc:docMk/>
            <pc:sldMk cId="0" sldId="259"/>
            <ac:spMk id="12" creationId="{00000000-0000-0000-0000-000000000000}"/>
          </ac:spMkLst>
        </pc:spChg>
      </pc:sldChg>
    </pc:docChg>
  </pc:docChgLst>
  <pc:docChgLst>
    <pc:chgData name="Vũ Dũng" userId="bfa35f3bc7e0ed77" providerId="LiveId" clId="{E5394C35-7285-4B6D-A029-1783D75FABD1}"/>
    <pc:docChg chg="undo custSel modSld">
      <pc:chgData name="Vũ Dũng" userId="bfa35f3bc7e0ed77" providerId="LiveId" clId="{E5394C35-7285-4B6D-A029-1783D75FABD1}" dt="2024-01-08T02:21:33.998" v="55" actId="20577"/>
      <pc:docMkLst>
        <pc:docMk/>
      </pc:docMkLst>
      <pc:sldChg chg="modSp mod">
        <pc:chgData name="Vũ Dũng" userId="bfa35f3bc7e0ed77" providerId="LiveId" clId="{E5394C35-7285-4B6D-A029-1783D75FABD1}" dt="2024-01-08T02:19:40.968" v="33" actId="403"/>
        <pc:sldMkLst>
          <pc:docMk/>
          <pc:sldMk cId="0" sldId="257"/>
        </pc:sldMkLst>
        <pc:spChg chg="mod">
          <ac:chgData name="Vũ Dũng" userId="bfa35f3bc7e0ed77" providerId="LiveId" clId="{E5394C35-7285-4B6D-A029-1783D75FABD1}" dt="2024-01-08T02:19:33.758" v="28" actId="404"/>
          <ac:spMkLst>
            <pc:docMk/>
            <pc:sldMk cId="0" sldId="257"/>
            <ac:spMk id="12" creationId="{00000000-0000-0000-0000-000000000000}"/>
          </ac:spMkLst>
        </pc:spChg>
        <pc:spChg chg="mod">
          <ac:chgData name="Vũ Dũng" userId="bfa35f3bc7e0ed77" providerId="LiveId" clId="{E5394C35-7285-4B6D-A029-1783D75FABD1}" dt="2024-01-08T02:19:40.968" v="33" actId="403"/>
          <ac:spMkLst>
            <pc:docMk/>
            <pc:sldMk cId="0" sldId="257"/>
            <ac:spMk id="13" creationId="{00000000-0000-0000-0000-000000000000}"/>
          </ac:spMkLst>
        </pc:spChg>
        <pc:grpChg chg="mod">
          <ac:chgData name="Vũ Dũng" userId="bfa35f3bc7e0ed77" providerId="LiveId" clId="{E5394C35-7285-4B6D-A029-1783D75FABD1}" dt="2024-01-06T08:20:37.352" v="25" actId="1076"/>
          <ac:grpSpMkLst>
            <pc:docMk/>
            <pc:sldMk cId="0" sldId="257"/>
            <ac:grpSpMk id="4" creationId="{00000000-0000-0000-0000-000000000000}"/>
          </ac:grpSpMkLst>
        </pc:grpChg>
      </pc:sldChg>
      <pc:sldChg chg="modSp mod">
        <pc:chgData name="Vũ Dũng" userId="bfa35f3bc7e0ed77" providerId="LiveId" clId="{E5394C35-7285-4B6D-A029-1783D75FABD1}" dt="2024-01-08T02:19:57.297" v="39" actId="404"/>
        <pc:sldMkLst>
          <pc:docMk/>
          <pc:sldMk cId="0" sldId="259"/>
        </pc:sldMkLst>
        <pc:spChg chg="mod">
          <ac:chgData name="Vũ Dũng" userId="bfa35f3bc7e0ed77" providerId="LiveId" clId="{E5394C35-7285-4B6D-A029-1783D75FABD1}" dt="2024-01-08T02:19:53.151" v="36" actId="404"/>
          <ac:spMkLst>
            <pc:docMk/>
            <pc:sldMk cId="0" sldId="259"/>
            <ac:spMk id="11" creationId="{00000000-0000-0000-0000-000000000000}"/>
          </ac:spMkLst>
        </pc:spChg>
        <pc:spChg chg="mod">
          <ac:chgData name="Vũ Dũng" userId="bfa35f3bc7e0ed77" providerId="LiveId" clId="{E5394C35-7285-4B6D-A029-1783D75FABD1}" dt="2024-01-08T02:19:57.297" v="39" actId="404"/>
          <ac:spMkLst>
            <pc:docMk/>
            <pc:sldMk cId="0" sldId="259"/>
            <ac:spMk id="12" creationId="{00000000-0000-0000-0000-000000000000}"/>
          </ac:spMkLst>
        </pc:spChg>
      </pc:sldChg>
      <pc:sldChg chg="modSp mod">
        <pc:chgData name="Vũ Dũng" userId="bfa35f3bc7e0ed77" providerId="LiveId" clId="{E5394C35-7285-4B6D-A029-1783D75FABD1}" dt="2024-01-08T02:20:58.285" v="50" actId="20577"/>
        <pc:sldMkLst>
          <pc:docMk/>
          <pc:sldMk cId="0" sldId="262"/>
        </pc:sldMkLst>
        <pc:spChg chg="mod">
          <ac:chgData name="Vũ Dũng" userId="bfa35f3bc7e0ed77" providerId="LiveId" clId="{E5394C35-7285-4B6D-A029-1783D75FABD1}" dt="2024-01-08T02:20:58.285" v="50" actId="20577"/>
          <ac:spMkLst>
            <pc:docMk/>
            <pc:sldMk cId="0" sldId="262"/>
            <ac:spMk id="6" creationId="{00000000-0000-0000-0000-000000000000}"/>
          </ac:spMkLst>
        </pc:spChg>
      </pc:sldChg>
      <pc:sldChg chg="modSp mod">
        <pc:chgData name="Vũ Dũng" userId="bfa35f3bc7e0ed77" providerId="LiveId" clId="{E5394C35-7285-4B6D-A029-1783D75FABD1}" dt="2024-01-08T02:21:13.469" v="51" actId="20577"/>
        <pc:sldMkLst>
          <pc:docMk/>
          <pc:sldMk cId="0" sldId="264"/>
        </pc:sldMkLst>
        <pc:spChg chg="mod">
          <ac:chgData name="Vũ Dũng" userId="bfa35f3bc7e0ed77" providerId="LiveId" clId="{E5394C35-7285-4B6D-A029-1783D75FABD1}" dt="2024-01-08T02:21:13.469" v="51" actId="20577"/>
          <ac:spMkLst>
            <pc:docMk/>
            <pc:sldMk cId="0" sldId="264"/>
            <ac:spMk id="12" creationId="{00000000-0000-0000-0000-000000000000}"/>
          </ac:spMkLst>
        </pc:spChg>
      </pc:sldChg>
      <pc:sldChg chg="modSp mod">
        <pc:chgData name="Vũ Dũng" userId="bfa35f3bc7e0ed77" providerId="LiveId" clId="{E5394C35-7285-4B6D-A029-1783D75FABD1}" dt="2024-01-08T02:21:33.998" v="55" actId="20577"/>
        <pc:sldMkLst>
          <pc:docMk/>
          <pc:sldMk cId="0" sldId="265"/>
        </pc:sldMkLst>
        <pc:spChg chg="mod">
          <ac:chgData name="Vũ Dũng" userId="bfa35f3bc7e0ed77" providerId="LiveId" clId="{E5394C35-7285-4B6D-A029-1783D75FABD1}" dt="2024-01-08T02:21:33.998" v="55" actId="20577"/>
          <ac:spMkLst>
            <pc:docMk/>
            <pc:sldMk cId="0" sldId="265"/>
            <ac:spMk id="12"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6.jpe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sv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3.png"/><Relationship Id="rId3" Type="http://schemas.openxmlformats.org/officeDocument/2006/relationships/image" Target="../media/image25.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26.svg"/><Relationship Id="rId9"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6.jpe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sv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svg"/><Relationship Id="rId1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4.sv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44.png"/><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17.sv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31.sv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17.sv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8.png"/><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0.svg"/></Relationships>
</file>

<file path=ppt/slides/_rels/slide1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7.svg"/><Relationship Id="rId7" Type="http://schemas.openxmlformats.org/officeDocument/2006/relationships/image" Target="../media/image54.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svg"/><Relationship Id="rId9" Type="http://schemas.openxmlformats.org/officeDocument/2006/relationships/image" Target="../media/image22.jpeg"/></Relationships>
</file>

<file path=ppt/slides/_rels/slide2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17.svg"/><Relationship Id="rId7" Type="http://schemas.openxmlformats.org/officeDocument/2006/relationships/image" Target="../media/image6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28.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70.png"/><Relationship Id="rId7" Type="http://schemas.openxmlformats.org/officeDocument/2006/relationships/image" Target="../media/image72.png"/><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71.svg"/></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4.svg"/></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5.pn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32.png"/><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17.sv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8.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1.png"/><Relationship Id="rId3" Type="http://schemas.openxmlformats.org/officeDocument/2006/relationships/image" Target="../media/image25.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26.svg"/><Relationship Id="rId9" Type="http://schemas.openxmlformats.org/officeDocument/2006/relationships/image" Target="../media/image37.png"/></Relationships>
</file>

<file path=ppt/slides/_rels/slide9.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2.png"/><Relationship Id="rId3" Type="http://schemas.openxmlformats.org/officeDocument/2006/relationships/image" Target="../media/image25.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26.svg"/><Relationship Id="rId9"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3444" b="-13444"/>
            </a:stretch>
          </a:blipFill>
        </p:spPr>
        <p:txBody>
          <a:bodyPr/>
          <a:lstStyle/>
          <a:p>
            <a:endParaRPr lang="vi-VN"/>
          </a:p>
        </p:txBody>
      </p:sp>
      <p:sp>
        <p:nvSpPr>
          <p:cNvPr id="3" name="Freeform 3"/>
          <p:cNvSpPr/>
          <p:nvPr/>
        </p:nvSpPr>
        <p:spPr>
          <a:xfrm rot="-5400000">
            <a:off x="5603258" y="-1435581"/>
            <a:ext cx="7081484" cy="13158163"/>
          </a:xfrm>
          <a:custGeom>
            <a:avLst/>
            <a:gdLst/>
            <a:ahLst/>
            <a:cxnLst/>
            <a:rect l="l" t="t" r="r" b="b"/>
            <a:pathLst>
              <a:path w="7081484" h="13158163">
                <a:moveTo>
                  <a:pt x="0" y="0"/>
                </a:moveTo>
                <a:lnTo>
                  <a:pt x="7081484" y="0"/>
                </a:lnTo>
                <a:lnTo>
                  <a:pt x="7081484" y="13158162"/>
                </a:lnTo>
                <a:lnTo>
                  <a:pt x="0" y="131581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4" name="Freeform 4"/>
          <p:cNvSpPr/>
          <p:nvPr/>
        </p:nvSpPr>
        <p:spPr>
          <a:xfrm>
            <a:off x="5971907" y="6832806"/>
            <a:ext cx="6344186" cy="196093"/>
          </a:xfrm>
          <a:custGeom>
            <a:avLst/>
            <a:gdLst/>
            <a:ahLst/>
            <a:cxnLst/>
            <a:rect l="l" t="t" r="r" b="b"/>
            <a:pathLst>
              <a:path w="6344186" h="196093">
                <a:moveTo>
                  <a:pt x="0" y="0"/>
                </a:moveTo>
                <a:lnTo>
                  <a:pt x="6344186" y="0"/>
                </a:lnTo>
                <a:lnTo>
                  <a:pt x="6344186" y="196093"/>
                </a:lnTo>
                <a:lnTo>
                  <a:pt x="0" y="19609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5" name="TextBox 5"/>
          <p:cNvSpPr txBox="1"/>
          <p:nvPr/>
        </p:nvSpPr>
        <p:spPr>
          <a:xfrm>
            <a:off x="3949522" y="3635338"/>
            <a:ext cx="10639330" cy="1524626"/>
          </a:xfrm>
          <a:prstGeom prst="rect">
            <a:avLst/>
          </a:prstGeom>
        </p:spPr>
        <p:txBody>
          <a:bodyPr lIns="0" tIns="0" rIns="0" bIns="0" rtlCol="0" anchor="t">
            <a:spAutoFit/>
          </a:bodyPr>
          <a:lstStyle/>
          <a:p>
            <a:pPr algn="ctr">
              <a:lnSpc>
                <a:spcPts val="5949"/>
              </a:lnSpc>
            </a:pPr>
            <a:r>
              <a:rPr lang="en-US" sz="6009">
                <a:solidFill>
                  <a:srgbClr val="5E4840"/>
                </a:solidFill>
                <a:latin typeface="Saira ExtraCondensed Heavy"/>
              </a:rPr>
              <a:t>BÁO CÁO NGHIÊN CỨU VÀ XÂY DỰNG </a:t>
            </a:r>
          </a:p>
          <a:p>
            <a:pPr algn="ctr">
              <a:lnSpc>
                <a:spcPts val="5949"/>
              </a:lnSpc>
            </a:pPr>
            <a:r>
              <a:rPr lang="en-US" sz="6009">
                <a:solidFill>
                  <a:srgbClr val="5E4840"/>
                </a:solidFill>
                <a:latin typeface="Saira ExtraCondensed Heavy"/>
              </a:rPr>
              <a:t>GAME CỜ CARO</a:t>
            </a:r>
          </a:p>
        </p:txBody>
      </p:sp>
      <p:sp>
        <p:nvSpPr>
          <p:cNvPr id="6" name="Freeform 6"/>
          <p:cNvSpPr/>
          <p:nvPr/>
        </p:nvSpPr>
        <p:spPr>
          <a:xfrm>
            <a:off x="1795815" y="-3898990"/>
            <a:ext cx="16230600" cy="5214080"/>
          </a:xfrm>
          <a:custGeom>
            <a:avLst/>
            <a:gdLst/>
            <a:ahLst/>
            <a:cxnLst/>
            <a:rect l="l" t="t" r="r" b="b"/>
            <a:pathLst>
              <a:path w="16230600" h="5214080">
                <a:moveTo>
                  <a:pt x="0" y="0"/>
                </a:moveTo>
                <a:lnTo>
                  <a:pt x="16230600" y="0"/>
                </a:lnTo>
                <a:lnTo>
                  <a:pt x="16230600" y="5214080"/>
                </a:lnTo>
                <a:lnTo>
                  <a:pt x="0" y="5214080"/>
                </a:lnTo>
                <a:lnTo>
                  <a:pt x="0" y="0"/>
                </a:lnTo>
                <a:close/>
              </a:path>
            </a:pathLst>
          </a:custGeom>
          <a:blipFill>
            <a:blip r:embed="rId7"/>
            <a:stretch>
              <a:fillRect/>
            </a:stretch>
          </a:blipFill>
        </p:spPr>
        <p:txBody>
          <a:bodyPr/>
          <a:lstStyle/>
          <a:p>
            <a:endParaRPr lang="vi-VN"/>
          </a:p>
        </p:txBody>
      </p:sp>
      <p:sp>
        <p:nvSpPr>
          <p:cNvPr id="7" name="Freeform 7"/>
          <p:cNvSpPr/>
          <p:nvPr/>
        </p:nvSpPr>
        <p:spPr>
          <a:xfrm>
            <a:off x="-553325" y="-7354404"/>
            <a:ext cx="5565988" cy="9193073"/>
          </a:xfrm>
          <a:custGeom>
            <a:avLst/>
            <a:gdLst/>
            <a:ahLst/>
            <a:cxnLst/>
            <a:rect l="l" t="t" r="r" b="b"/>
            <a:pathLst>
              <a:path w="5565988" h="9193073">
                <a:moveTo>
                  <a:pt x="0" y="0"/>
                </a:moveTo>
                <a:lnTo>
                  <a:pt x="5565988" y="0"/>
                </a:lnTo>
                <a:lnTo>
                  <a:pt x="5565988" y="9193074"/>
                </a:lnTo>
                <a:lnTo>
                  <a:pt x="0" y="91930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8" name="Freeform 8"/>
          <p:cNvSpPr/>
          <p:nvPr/>
        </p:nvSpPr>
        <p:spPr>
          <a:xfrm>
            <a:off x="1468768" y="9258300"/>
            <a:ext cx="16230600" cy="5214080"/>
          </a:xfrm>
          <a:custGeom>
            <a:avLst/>
            <a:gdLst/>
            <a:ahLst/>
            <a:cxnLst/>
            <a:rect l="l" t="t" r="r" b="b"/>
            <a:pathLst>
              <a:path w="16230600" h="5214080">
                <a:moveTo>
                  <a:pt x="0" y="0"/>
                </a:moveTo>
                <a:lnTo>
                  <a:pt x="16230600" y="0"/>
                </a:lnTo>
                <a:lnTo>
                  <a:pt x="16230600" y="5214080"/>
                </a:lnTo>
                <a:lnTo>
                  <a:pt x="0" y="5214080"/>
                </a:lnTo>
                <a:lnTo>
                  <a:pt x="0" y="0"/>
                </a:lnTo>
                <a:close/>
              </a:path>
            </a:pathLst>
          </a:custGeom>
          <a:blipFill>
            <a:blip r:embed="rId7"/>
            <a:stretch>
              <a:fillRect/>
            </a:stretch>
          </a:blipFill>
        </p:spPr>
        <p:txBody>
          <a:bodyPr/>
          <a:lstStyle/>
          <a:p>
            <a:endParaRPr lang="vi-VN"/>
          </a:p>
        </p:txBody>
      </p:sp>
      <p:sp>
        <p:nvSpPr>
          <p:cNvPr id="9" name="Freeform 9"/>
          <p:cNvSpPr/>
          <p:nvPr/>
        </p:nvSpPr>
        <p:spPr>
          <a:xfrm>
            <a:off x="13670670" y="8227172"/>
            <a:ext cx="5565988" cy="9193073"/>
          </a:xfrm>
          <a:custGeom>
            <a:avLst/>
            <a:gdLst/>
            <a:ahLst/>
            <a:cxnLst/>
            <a:rect l="l" t="t" r="r" b="b"/>
            <a:pathLst>
              <a:path w="5565988" h="9193073">
                <a:moveTo>
                  <a:pt x="0" y="0"/>
                </a:moveTo>
                <a:lnTo>
                  <a:pt x="5565988" y="0"/>
                </a:lnTo>
                <a:lnTo>
                  <a:pt x="5565988" y="9193073"/>
                </a:lnTo>
                <a:lnTo>
                  <a:pt x="0" y="91930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10" name="Freeform 10"/>
          <p:cNvSpPr/>
          <p:nvPr/>
        </p:nvSpPr>
        <p:spPr>
          <a:xfrm flipH="1">
            <a:off x="13275337" y="-7354404"/>
            <a:ext cx="5565988" cy="9193073"/>
          </a:xfrm>
          <a:custGeom>
            <a:avLst/>
            <a:gdLst/>
            <a:ahLst/>
            <a:cxnLst/>
            <a:rect l="l" t="t" r="r" b="b"/>
            <a:pathLst>
              <a:path w="5565988" h="9193073">
                <a:moveTo>
                  <a:pt x="5565988" y="0"/>
                </a:moveTo>
                <a:lnTo>
                  <a:pt x="0" y="0"/>
                </a:lnTo>
                <a:lnTo>
                  <a:pt x="0" y="9193074"/>
                </a:lnTo>
                <a:lnTo>
                  <a:pt x="5565988" y="9193074"/>
                </a:lnTo>
                <a:lnTo>
                  <a:pt x="5565988"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11" name="Freeform 11"/>
          <p:cNvSpPr/>
          <p:nvPr/>
        </p:nvSpPr>
        <p:spPr>
          <a:xfrm flipH="1">
            <a:off x="-553325" y="8448330"/>
            <a:ext cx="5565988" cy="9193073"/>
          </a:xfrm>
          <a:custGeom>
            <a:avLst/>
            <a:gdLst/>
            <a:ahLst/>
            <a:cxnLst/>
            <a:rect l="l" t="t" r="r" b="b"/>
            <a:pathLst>
              <a:path w="5565988" h="9193073">
                <a:moveTo>
                  <a:pt x="5565988" y="0"/>
                </a:moveTo>
                <a:lnTo>
                  <a:pt x="0" y="0"/>
                </a:lnTo>
                <a:lnTo>
                  <a:pt x="0" y="9193074"/>
                </a:lnTo>
                <a:lnTo>
                  <a:pt x="5565988" y="9193074"/>
                </a:lnTo>
                <a:lnTo>
                  <a:pt x="5565988"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12" name="Freeform 12"/>
          <p:cNvSpPr/>
          <p:nvPr/>
        </p:nvSpPr>
        <p:spPr>
          <a:xfrm rot="-1521695">
            <a:off x="-1735152" y="1731197"/>
            <a:ext cx="4390055" cy="4932646"/>
          </a:xfrm>
          <a:custGeom>
            <a:avLst/>
            <a:gdLst/>
            <a:ahLst/>
            <a:cxnLst/>
            <a:rect l="l" t="t" r="r" b="b"/>
            <a:pathLst>
              <a:path w="4390055" h="4932646">
                <a:moveTo>
                  <a:pt x="0" y="0"/>
                </a:moveTo>
                <a:lnTo>
                  <a:pt x="4390054" y="0"/>
                </a:lnTo>
                <a:lnTo>
                  <a:pt x="4390054" y="4932646"/>
                </a:lnTo>
                <a:lnTo>
                  <a:pt x="0" y="493264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sp>
        <p:nvSpPr>
          <p:cNvPr id="13" name="Freeform 13"/>
          <p:cNvSpPr/>
          <p:nvPr/>
        </p:nvSpPr>
        <p:spPr>
          <a:xfrm>
            <a:off x="-1079394" y="5614325"/>
            <a:ext cx="2875209" cy="2612847"/>
          </a:xfrm>
          <a:custGeom>
            <a:avLst/>
            <a:gdLst/>
            <a:ahLst/>
            <a:cxnLst/>
            <a:rect l="l" t="t" r="r" b="b"/>
            <a:pathLst>
              <a:path w="2875209" h="2612847">
                <a:moveTo>
                  <a:pt x="0" y="0"/>
                </a:moveTo>
                <a:lnTo>
                  <a:pt x="2875209" y="0"/>
                </a:lnTo>
                <a:lnTo>
                  <a:pt x="2875209" y="2612847"/>
                </a:lnTo>
                <a:lnTo>
                  <a:pt x="0" y="261284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vi-VN"/>
          </a:p>
        </p:txBody>
      </p:sp>
      <p:sp>
        <p:nvSpPr>
          <p:cNvPr id="14" name="Freeform 14"/>
          <p:cNvSpPr/>
          <p:nvPr/>
        </p:nvSpPr>
        <p:spPr>
          <a:xfrm rot="1388758" flipH="1">
            <a:off x="15831388" y="3482497"/>
            <a:ext cx="4390055" cy="4932646"/>
          </a:xfrm>
          <a:custGeom>
            <a:avLst/>
            <a:gdLst/>
            <a:ahLst/>
            <a:cxnLst/>
            <a:rect l="l" t="t" r="r" b="b"/>
            <a:pathLst>
              <a:path w="4390055" h="4932646">
                <a:moveTo>
                  <a:pt x="4390055" y="0"/>
                </a:moveTo>
                <a:lnTo>
                  <a:pt x="0" y="0"/>
                </a:lnTo>
                <a:lnTo>
                  <a:pt x="0" y="4932645"/>
                </a:lnTo>
                <a:lnTo>
                  <a:pt x="4390055" y="4932645"/>
                </a:lnTo>
                <a:lnTo>
                  <a:pt x="4390055"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sp>
        <p:nvSpPr>
          <p:cNvPr id="15" name="Freeform 15"/>
          <p:cNvSpPr/>
          <p:nvPr/>
        </p:nvSpPr>
        <p:spPr>
          <a:xfrm>
            <a:off x="16261764" y="1251533"/>
            <a:ext cx="2875209" cy="2612847"/>
          </a:xfrm>
          <a:custGeom>
            <a:avLst/>
            <a:gdLst/>
            <a:ahLst/>
            <a:cxnLst/>
            <a:rect l="l" t="t" r="r" b="b"/>
            <a:pathLst>
              <a:path w="2875209" h="2612847">
                <a:moveTo>
                  <a:pt x="0" y="0"/>
                </a:moveTo>
                <a:lnTo>
                  <a:pt x="2875209" y="0"/>
                </a:lnTo>
                <a:lnTo>
                  <a:pt x="2875209" y="2612847"/>
                </a:lnTo>
                <a:lnTo>
                  <a:pt x="0" y="261284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vi-VN"/>
          </a:p>
        </p:txBody>
      </p:sp>
      <p:sp>
        <p:nvSpPr>
          <p:cNvPr id="16" name="Freeform 16"/>
          <p:cNvSpPr/>
          <p:nvPr/>
        </p:nvSpPr>
        <p:spPr>
          <a:xfrm>
            <a:off x="11889847" y="4951681"/>
            <a:ext cx="1175478" cy="1175478"/>
          </a:xfrm>
          <a:custGeom>
            <a:avLst/>
            <a:gdLst/>
            <a:ahLst/>
            <a:cxnLst/>
            <a:rect l="l" t="t" r="r" b="b"/>
            <a:pathLst>
              <a:path w="1175478" h="1175478">
                <a:moveTo>
                  <a:pt x="0" y="0"/>
                </a:moveTo>
                <a:lnTo>
                  <a:pt x="1175478" y="0"/>
                </a:lnTo>
                <a:lnTo>
                  <a:pt x="1175478" y="1175478"/>
                </a:lnTo>
                <a:lnTo>
                  <a:pt x="0" y="1175478"/>
                </a:lnTo>
                <a:lnTo>
                  <a:pt x="0" y="0"/>
                </a:lnTo>
                <a:close/>
              </a:path>
            </a:pathLst>
          </a:custGeom>
          <a:blipFill>
            <a:blip r:embed="rId14"/>
            <a:stretch>
              <a:fillRect/>
            </a:stretch>
          </a:blipFill>
        </p:spPr>
        <p:txBody>
          <a:bodyPr/>
          <a:lstStyle/>
          <a:p>
            <a:endParaRPr lang="vi-VN"/>
          </a:p>
        </p:txBody>
      </p:sp>
      <p:sp>
        <p:nvSpPr>
          <p:cNvPr id="17" name="Freeform 17"/>
          <p:cNvSpPr/>
          <p:nvPr/>
        </p:nvSpPr>
        <p:spPr>
          <a:xfrm>
            <a:off x="5260987" y="5927793"/>
            <a:ext cx="905013" cy="905013"/>
          </a:xfrm>
          <a:custGeom>
            <a:avLst/>
            <a:gdLst/>
            <a:ahLst/>
            <a:cxnLst/>
            <a:rect l="l" t="t" r="r" b="b"/>
            <a:pathLst>
              <a:path w="905013" h="905013">
                <a:moveTo>
                  <a:pt x="0" y="0"/>
                </a:moveTo>
                <a:lnTo>
                  <a:pt x="905013" y="0"/>
                </a:lnTo>
                <a:lnTo>
                  <a:pt x="905013" y="905013"/>
                </a:lnTo>
                <a:lnTo>
                  <a:pt x="0" y="905013"/>
                </a:lnTo>
                <a:lnTo>
                  <a:pt x="0" y="0"/>
                </a:lnTo>
                <a:close/>
              </a:path>
            </a:pathLst>
          </a:custGeom>
          <a:blipFill>
            <a:blip r:embed="rId15"/>
            <a:stretch>
              <a:fillRect/>
            </a:stretch>
          </a:blipFill>
        </p:spPr>
        <p:txBody>
          <a:bodyPr/>
          <a:lstStyle/>
          <a:p>
            <a:endParaRPr lang="vi-VN"/>
          </a:p>
        </p:txBody>
      </p:sp>
      <p:sp>
        <p:nvSpPr>
          <p:cNvPr id="18" name="TextBox 18"/>
          <p:cNvSpPr txBox="1"/>
          <p:nvPr/>
        </p:nvSpPr>
        <p:spPr>
          <a:xfrm>
            <a:off x="2564919" y="5472745"/>
            <a:ext cx="13158163" cy="580390"/>
          </a:xfrm>
          <a:prstGeom prst="rect">
            <a:avLst/>
          </a:prstGeom>
        </p:spPr>
        <p:txBody>
          <a:bodyPr lIns="0" tIns="0" rIns="0" bIns="0" rtlCol="0" anchor="t">
            <a:spAutoFit/>
          </a:bodyPr>
          <a:lstStyle/>
          <a:p>
            <a:pPr algn="ctr">
              <a:lnSpc>
                <a:spcPts val="4759"/>
              </a:lnSpc>
            </a:pPr>
            <a:r>
              <a:rPr lang="en-US" sz="3399">
                <a:solidFill>
                  <a:srgbClr val="5E4840"/>
                </a:solidFill>
                <a:latin typeface="Noto Serif Display"/>
              </a:rPr>
              <a:t>NHÓM 10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3444" b="-13444"/>
            </a:stretch>
          </a:blipFill>
        </p:spPr>
        <p:txBody>
          <a:bodyPr/>
          <a:lstStyle/>
          <a:p>
            <a:endParaRPr lang="vi-VN"/>
          </a:p>
        </p:txBody>
      </p:sp>
      <p:sp>
        <p:nvSpPr>
          <p:cNvPr id="3" name="Freeform 3"/>
          <p:cNvSpPr/>
          <p:nvPr/>
        </p:nvSpPr>
        <p:spPr>
          <a:xfrm>
            <a:off x="1687977" y="1009204"/>
            <a:ext cx="14912046" cy="9879230"/>
          </a:xfrm>
          <a:custGeom>
            <a:avLst/>
            <a:gdLst/>
            <a:ahLst/>
            <a:cxnLst/>
            <a:rect l="l" t="t" r="r" b="b"/>
            <a:pathLst>
              <a:path w="14912046" h="9879230">
                <a:moveTo>
                  <a:pt x="0" y="0"/>
                </a:moveTo>
                <a:lnTo>
                  <a:pt x="14912046" y="0"/>
                </a:lnTo>
                <a:lnTo>
                  <a:pt x="14912046" y="9879231"/>
                </a:lnTo>
                <a:lnTo>
                  <a:pt x="0" y="98792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4" name="Freeform 4"/>
          <p:cNvSpPr/>
          <p:nvPr/>
        </p:nvSpPr>
        <p:spPr>
          <a:xfrm>
            <a:off x="15992334" y="1852661"/>
            <a:ext cx="3553418" cy="8192317"/>
          </a:xfrm>
          <a:custGeom>
            <a:avLst/>
            <a:gdLst/>
            <a:ahLst/>
            <a:cxnLst/>
            <a:rect l="l" t="t" r="r" b="b"/>
            <a:pathLst>
              <a:path w="3553418" h="8192317">
                <a:moveTo>
                  <a:pt x="0" y="0"/>
                </a:moveTo>
                <a:lnTo>
                  <a:pt x="3553417" y="0"/>
                </a:lnTo>
                <a:lnTo>
                  <a:pt x="3553417" y="8192317"/>
                </a:lnTo>
                <a:lnTo>
                  <a:pt x="0" y="81923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5" name="Freeform 5"/>
          <p:cNvSpPr/>
          <p:nvPr/>
        </p:nvSpPr>
        <p:spPr>
          <a:xfrm>
            <a:off x="14272676" y="8174700"/>
            <a:ext cx="4864423" cy="5803542"/>
          </a:xfrm>
          <a:custGeom>
            <a:avLst/>
            <a:gdLst/>
            <a:ahLst/>
            <a:cxnLst/>
            <a:rect l="l" t="t" r="r" b="b"/>
            <a:pathLst>
              <a:path w="4864423" h="5803542">
                <a:moveTo>
                  <a:pt x="0" y="0"/>
                </a:moveTo>
                <a:lnTo>
                  <a:pt x="4864423" y="0"/>
                </a:lnTo>
                <a:lnTo>
                  <a:pt x="4864423" y="5803542"/>
                </a:lnTo>
                <a:lnTo>
                  <a:pt x="0" y="580354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6" name="Freeform 6"/>
          <p:cNvSpPr/>
          <p:nvPr/>
        </p:nvSpPr>
        <p:spPr>
          <a:xfrm flipH="1">
            <a:off x="-1133041" y="4454441"/>
            <a:ext cx="2424895" cy="5590537"/>
          </a:xfrm>
          <a:custGeom>
            <a:avLst/>
            <a:gdLst/>
            <a:ahLst/>
            <a:cxnLst/>
            <a:rect l="l" t="t" r="r" b="b"/>
            <a:pathLst>
              <a:path w="2424895" h="5590537">
                <a:moveTo>
                  <a:pt x="2424895" y="0"/>
                </a:moveTo>
                <a:lnTo>
                  <a:pt x="0" y="0"/>
                </a:lnTo>
                <a:lnTo>
                  <a:pt x="0" y="5590537"/>
                </a:lnTo>
                <a:lnTo>
                  <a:pt x="2424895" y="5590537"/>
                </a:lnTo>
                <a:lnTo>
                  <a:pt x="2424895"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7" name="Freeform 7"/>
          <p:cNvSpPr/>
          <p:nvPr/>
        </p:nvSpPr>
        <p:spPr>
          <a:xfrm flipH="1">
            <a:off x="-697899" y="8376647"/>
            <a:ext cx="4864423" cy="5803542"/>
          </a:xfrm>
          <a:custGeom>
            <a:avLst/>
            <a:gdLst/>
            <a:ahLst/>
            <a:cxnLst/>
            <a:rect l="l" t="t" r="r" b="b"/>
            <a:pathLst>
              <a:path w="4864423" h="5803542">
                <a:moveTo>
                  <a:pt x="4864424" y="0"/>
                </a:moveTo>
                <a:lnTo>
                  <a:pt x="0" y="0"/>
                </a:lnTo>
                <a:lnTo>
                  <a:pt x="0" y="5803541"/>
                </a:lnTo>
                <a:lnTo>
                  <a:pt x="4864424" y="5803541"/>
                </a:lnTo>
                <a:lnTo>
                  <a:pt x="4864424"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8" name="Freeform 8"/>
          <p:cNvSpPr/>
          <p:nvPr/>
        </p:nvSpPr>
        <p:spPr>
          <a:xfrm>
            <a:off x="9591142" y="4059900"/>
            <a:ext cx="6401192" cy="4806713"/>
          </a:xfrm>
          <a:custGeom>
            <a:avLst/>
            <a:gdLst/>
            <a:ahLst/>
            <a:cxnLst/>
            <a:rect l="l" t="t" r="r" b="b"/>
            <a:pathLst>
              <a:path w="6401192" h="4806713">
                <a:moveTo>
                  <a:pt x="0" y="0"/>
                </a:moveTo>
                <a:lnTo>
                  <a:pt x="6401192" y="0"/>
                </a:lnTo>
                <a:lnTo>
                  <a:pt x="6401192" y="4806713"/>
                </a:lnTo>
                <a:lnTo>
                  <a:pt x="0" y="480671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9" name="Freeform 9"/>
          <p:cNvSpPr/>
          <p:nvPr/>
        </p:nvSpPr>
        <p:spPr>
          <a:xfrm>
            <a:off x="11168763" y="3413346"/>
            <a:ext cx="3591970" cy="1293109"/>
          </a:xfrm>
          <a:custGeom>
            <a:avLst/>
            <a:gdLst/>
            <a:ahLst/>
            <a:cxnLst/>
            <a:rect l="l" t="t" r="r" b="b"/>
            <a:pathLst>
              <a:path w="3591970" h="1293109">
                <a:moveTo>
                  <a:pt x="0" y="0"/>
                </a:moveTo>
                <a:lnTo>
                  <a:pt x="3591970" y="0"/>
                </a:lnTo>
                <a:lnTo>
                  <a:pt x="3591970" y="1293109"/>
                </a:lnTo>
                <a:lnTo>
                  <a:pt x="0" y="129310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sp>
        <p:nvSpPr>
          <p:cNvPr id="10" name="Freeform 10"/>
          <p:cNvSpPr/>
          <p:nvPr/>
        </p:nvSpPr>
        <p:spPr>
          <a:xfrm>
            <a:off x="10756103" y="4785929"/>
            <a:ext cx="4417289" cy="3309298"/>
          </a:xfrm>
          <a:custGeom>
            <a:avLst/>
            <a:gdLst/>
            <a:ahLst/>
            <a:cxnLst/>
            <a:rect l="l" t="t" r="r" b="b"/>
            <a:pathLst>
              <a:path w="4417289" h="3309298">
                <a:moveTo>
                  <a:pt x="0" y="0"/>
                </a:moveTo>
                <a:lnTo>
                  <a:pt x="4417289" y="0"/>
                </a:lnTo>
                <a:lnTo>
                  <a:pt x="4417289" y="3309297"/>
                </a:lnTo>
                <a:lnTo>
                  <a:pt x="0" y="3309297"/>
                </a:lnTo>
                <a:lnTo>
                  <a:pt x="0" y="0"/>
                </a:lnTo>
                <a:close/>
              </a:path>
            </a:pathLst>
          </a:custGeom>
          <a:blipFill>
            <a:blip r:embed="rId13"/>
            <a:stretch>
              <a:fillRect/>
            </a:stretch>
          </a:blipFill>
        </p:spPr>
        <p:txBody>
          <a:bodyPr/>
          <a:lstStyle/>
          <a:p>
            <a:endParaRPr lang="vi-VN"/>
          </a:p>
        </p:txBody>
      </p:sp>
      <p:sp>
        <p:nvSpPr>
          <p:cNvPr id="11" name="TextBox 11"/>
          <p:cNvSpPr txBox="1"/>
          <p:nvPr/>
        </p:nvSpPr>
        <p:spPr>
          <a:xfrm>
            <a:off x="-1271493" y="857051"/>
            <a:ext cx="10876036" cy="1705469"/>
          </a:xfrm>
          <a:prstGeom prst="rect">
            <a:avLst/>
          </a:prstGeom>
        </p:spPr>
        <p:txBody>
          <a:bodyPr lIns="0" tIns="0" rIns="0" bIns="0" rtlCol="0" anchor="t">
            <a:spAutoFit/>
          </a:bodyPr>
          <a:lstStyle/>
          <a:p>
            <a:pPr algn="ctr">
              <a:lnSpc>
                <a:spcPts val="14231"/>
              </a:lnSpc>
            </a:pPr>
            <a:r>
              <a:rPr lang="en-US" sz="9362">
                <a:solidFill>
                  <a:srgbClr val="221716"/>
                </a:solidFill>
                <a:latin typeface="Saira ExtraCondensed"/>
              </a:rPr>
              <a:t>LUẬT CHƠI</a:t>
            </a:r>
          </a:p>
        </p:txBody>
      </p:sp>
      <p:sp>
        <p:nvSpPr>
          <p:cNvPr id="12" name="TextBox 12"/>
          <p:cNvSpPr txBox="1"/>
          <p:nvPr/>
        </p:nvSpPr>
        <p:spPr>
          <a:xfrm>
            <a:off x="2358774" y="2870537"/>
            <a:ext cx="7232368" cy="6387763"/>
          </a:xfrm>
          <a:prstGeom prst="rect">
            <a:avLst/>
          </a:prstGeom>
        </p:spPr>
        <p:txBody>
          <a:bodyPr lIns="0" tIns="0" rIns="0" bIns="0" rtlCol="0" anchor="t">
            <a:spAutoFit/>
          </a:bodyPr>
          <a:lstStyle/>
          <a:p>
            <a:pPr>
              <a:lnSpc>
                <a:spcPts val="4603"/>
              </a:lnSpc>
            </a:pPr>
            <a:r>
              <a:rPr lang="en-US" sz="3028" dirty="0">
                <a:solidFill>
                  <a:srgbClr val="221716"/>
                </a:solidFill>
                <a:latin typeface="Glacial Indifference"/>
              </a:rPr>
              <a:t> </a:t>
            </a:r>
            <a:r>
              <a:rPr lang="en-US" sz="3028" dirty="0" err="1">
                <a:solidFill>
                  <a:srgbClr val="221716"/>
                </a:solidFill>
                <a:latin typeface="Glacial Indifference"/>
              </a:rPr>
              <a:t>Trường</a:t>
            </a:r>
            <a:r>
              <a:rPr lang="en-US" sz="3028" dirty="0">
                <a:solidFill>
                  <a:srgbClr val="221716"/>
                </a:solidFill>
                <a:latin typeface="Glacial Indifference"/>
              </a:rPr>
              <a:t> </a:t>
            </a:r>
            <a:r>
              <a:rPr lang="en-US" sz="3028" dirty="0" err="1">
                <a:solidFill>
                  <a:srgbClr val="221716"/>
                </a:solidFill>
                <a:latin typeface="Glacial Indifference"/>
              </a:rPr>
              <a:t>hợp</a:t>
            </a:r>
            <a:r>
              <a:rPr lang="en-US" sz="3028" dirty="0">
                <a:solidFill>
                  <a:srgbClr val="221716"/>
                </a:solidFill>
                <a:latin typeface="Glacial Indifference"/>
              </a:rPr>
              <a:t> </a:t>
            </a:r>
            <a:r>
              <a:rPr lang="en-US" sz="3028" dirty="0" err="1">
                <a:solidFill>
                  <a:srgbClr val="221716"/>
                </a:solidFill>
                <a:latin typeface="Glacial Indifference"/>
              </a:rPr>
              <a:t>bị</a:t>
            </a:r>
            <a:r>
              <a:rPr lang="en-US" sz="3028" dirty="0">
                <a:solidFill>
                  <a:srgbClr val="221716"/>
                </a:solidFill>
                <a:latin typeface="Glacial Indifference"/>
              </a:rPr>
              <a:t> </a:t>
            </a:r>
            <a:r>
              <a:rPr lang="en-US" sz="3028" dirty="0" err="1">
                <a:solidFill>
                  <a:srgbClr val="221716"/>
                </a:solidFill>
                <a:latin typeface="Glacial Indifference"/>
              </a:rPr>
              <a:t>chặn</a:t>
            </a:r>
            <a:r>
              <a:rPr lang="en-US" sz="3028" dirty="0">
                <a:solidFill>
                  <a:srgbClr val="221716"/>
                </a:solidFill>
                <a:latin typeface="Glacial Indifference"/>
              </a:rPr>
              <a:t> 1 </a:t>
            </a:r>
            <a:r>
              <a:rPr lang="en-US" sz="3028" dirty="0" err="1">
                <a:solidFill>
                  <a:srgbClr val="221716"/>
                </a:solidFill>
                <a:latin typeface="Glacial Indifference"/>
              </a:rPr>
              <a:t>đầu</a:t>
            </a:r>
            <a:r>
              <a:rPr lang="en-US" sz="3028" dirty="0">
                <a:solidFill>
                  <a:srgbClr val="221716"/>
                </a:solidFill>
                <a:latin typeface="Glacial Indifference"/>
              </a:rPr>
              <a:t> </a:t>
            </a:r>
            <a:r>
              <a:rPr lang="en-US" sz="3028" dirty="0" err="1">
                <a:solidFill>
                  <a:srgbClr val="221716"/>
                </a:solidFill>
                <a:latin typeface="Glacial Indifference"/>
              </a:rPr>
              <a:t>thì</a:t>
            </a:r>
            <a:r>
              <a:rPr lang="en-US" sz="3028" dirty="0">
                <a:solidFill>
                  <a:srgbClr val="221716"/>
                </a:solidFill>
                <a:latin typeface="Glacial Indifference"/>
              </a:rPr>
              <a:t> </a:t>
            </a:r>
            <a:r>
              <a:rPr lang="en-US" sz="3028" dirty="0" err="1">
                <a:solidFill>
                  <a:srgbClr val="221716"/>
                </a:solidFill>
                <a:latin typeface="Glacial Indifference"/>
              </a:rPr>
              <a:t>bạn</a:t>
            </a:r>
            <a:r>
              <a:rPr lang="en-US" sz="3028" dirty="0">
                <a:solidFill>
                  <a:srgbClr val="221716"/>
                </a:solidFill>
                <a:latin typeface="Glacial Indifference"/>
              </a:rPr>
              <a:t> </a:t>
            </a:r>
            <a:r>
              <a:rPr lang="en-US" sz="3028" dirty="0" err="1">
                <a:solidFill>
                  <a:srgbClr val="221716"/>
                </a:solidFill>
                <a:latin typeface="Glacial Indifference"/>
              </a:rPr>
              <a:t>sẽ</a:t>
            </a:r>
            <a:r>
              <a:rPr lang="en-US" sz="3028" dirty="0">
                <a:solidFill>
                  <a:srgbClr val="221716"/>
                </a:solidFill>
                <a:latin typeface="Glacial Indifference"/>
              </a:rPr>
              <a:t> </a:t>
            </a:r>
            <a:r>
              <a:rPr lang="en-US" sz="3028" dirty="0" err="1">
                <a:solidFill>
                  <a:srgbClr val="221716"/>
                </a:solidFill>
                <a:latin typeface="Glacial Indifference"/>
              </a:rPr>
              <a:t>cần</a:t>
            </a:r>
            <a:r>
              <a:rPr lang="en-US" sz="3028" dirty="0">
                <a:solidFill>
                  <a:srgbClr val="221716"/>
                </a:solidFill>
                <a:latin typeface="Glacial Indifference"/>
              </a:rPr>
              <a:t> </a:t>
            </a:r>
            <a:r>
              <a:rPr lang="en-US" sz="3028" dirty="0" err="1">
                <a:solidFill>
                  <a:srgbClr val="221716"/>
                </a:solidFill>
                <a:latin typeface="Glacial Indifference"/>
              </a:rPr>
              <a:t>có</a:t>
            </a:r>
            <a:r>
              <a:rPr lang="en-US" sz="3028" dirty="0">
                <a:solidFill>
                  <a:srgbClr val="221716"/>
                </a:solidFill>
                <a:latin typeface="Glacial Indifference"/>
              </a:rPr>
              <a:t> 5 </a:t>
            </a:r>
            <a:r>
              <a:rPr lang="en-US" sz="3028" dirty="0" err="1">
                <a:solidFill>
                  <a:srgbClr val="221716"/>
                </a:solidFill>
                <a:latin typeface="Glacial Indifference"/>
              </a:rPr>
              <a:t>quân</a:t>
            </a:r>
            <a:r>
              <a:rPr lang="en-US" sz="3028" dirty="0">
                <a:solidFill>
                  <a:srgbClr val="221716"/>
                </a:solidFill>
                <a:latin typeface="Glacial Indifference"/>
              </a:rPr>
              <a:t> </a:t>
            </a:r>
            <a:r>
              <a:rPr lang="en-US" sz="3028" dirty="0" err="1">
                <a:solidFill>
                  <a:srgbClr val="221716"/>
                </a:solidFill>
                <a:latin typeface="Glacial Indifference"/>
              </a:rPr>
              <a:t>cờ</a:t>
            </a:r>
            <a:r>
              <a:rPr lang="en-US" sz="3028" dirty="0">
                <a:solidFill>
                  <a:srgbClr val="221716"/>
                </a:solidFill>
                <a:latin typeface="Glacial Indifference"/>
              </a:rPr>
              <a:t> </a:t>
            </a:r>
            <a:r>
              <a:rPr lang="en-US" sz="3028" dirty="0" err="1">
                <a:solidFill>
                  <a:srgbClr val="221716"/>
                </a:solidFill>
                <a:latin typeface="Glacial Indifference"/>
              </a:rPr>
              <a:t>liên</a:t>
            </a:r>
            <a:r>
              <a:rPr lang="en-US" sz="3028" dirty="0">
                <a:solidFill>
                  <a:srgbClr val="221716"/>
                </a:solidFill>
                <a:latin typeface="Glacial Indifference"/>
              </a:rPr>
              <a:t> </a:t>
            </a:r>
            <a:r>
              <a:rPr lang="en-US" sz="3028" dirty="0" err="1">
                <a:solidFill>
                  <a:srgbClr val="221716"/>
                </a:solidFill>
                <a:latin typeface="Glacial Indifference"/>
              </a:rPr>
              <a:t>tiếp</a:t>
            </a:r>
            <a:r>
              <a:rPr lang="en-US" sz="3028" dirty="0">
                <a:solidFill>
                  <a:srgbClr val="221716"/>
                </a:solidFill>
                <a:latin typeface="Glacial Indifference"/>
              </a:rPr>
              <a:t> </a:t>
            </a:r>
            <a:r>
              <a:rPr lang="en-US" sz="3028" dirty="0" err="1">
                <a:solidFill>
                  <a:srgbClr val="221716"/>
                </a:solidFill>
                <a:latin typeface="Glacial Indifference"/>
              </a:rPr>
              <a:t>để</a:t>
            </a:r>
            <a:r>
              <a:rPr lang="en-US" sz="3028" dirty="0">
                <a:solidFill>
                  <a:srgbClr val="221716"/>
                </a:solidFill>
                <a:latin typeface="Glacial Indifference"/>
              </a:rPr>
              <a:t> </a:t>
            </a:r>
            <a:r>
              <a:rPr lang="en-US" sz="3028" dirty="0" err="1">
                <a:solidFill>
                  <a:srgbClr val="221716"/>
                </a:solidFill>
                <a:latin typeface="Glacial Indifference"/>
              </a:rPr>
              <a:t>chiến</a:t>
            </a:r>
            <a:r>
              <a:rPr lang="en-US" sz="3028" dirty="0">
                <a:solidFill>
                  <a:srgbClr val="221716"/>
                </a:solidFill>
                <a:latin typeface="Glacial Indifference"/>
              </a:rPr>
              <a:t> </a:t>
            </a:r>
            <a:r>
              <a:rPr lang="en-US" sz="3028" dirty="0" err="1">
                <a:solidFill>
                  <a:srgbClr val="221716"/>
                </a:solidFill>
                <a:latin typeface="Glacial Indifference"/>
              </a:rPr>
              <a:t>thắng</a:t>
            </a:r>
            <a:r>
              <a:rPr lang="en-US" sz="3028" dirty="0">
                <a:solidFill>
                  <a:srgbClr val="221716"/>
                </a:solidFill>
                <a:latin typeface="Glacial Indifference"/>
              </a:rPr>
              <a:t>, </a:t>
            </a:r>
            <a:r>
              <a:rPr lang="en-US" sz="3028" dirty="0" err="1">
                <a:solidFill>
                  <a:srgbClr val="221716"/>
                </a:solidFill>
                <a:latin typeface="Glacial Indifference"/>
              </a:rPr>
              <a:t>còn</a:t>
            </a:r>
            <a:r>
              <a:rPr lang="en-US" sz="3028" dirty="0">
                <a:solidFill>
                  <a:srgbClr val="221716"/>
                </a:solidFill>
                <a:latin typeface="Glacial Indifference"/>
              </a:rPr>
              <a:t> </a:t>
            </a:r>
            <a:r>
              <a:rPr lang="en-US" sz="3028" dirty="0" err="1">
                <a:solidFill>
                  <a:srgbClr val="221716"/>
                </a:solidFill>
                <a:latin typeface="Glacial Indifference"/>
              </a:rPr>
              <a:t>nếu</a:t>
            </a:r>
            <a:r>
              <a:rPr lang="en-US" sz="3028" dirty="0">
                <a:solidFill>
                  <a:srgbClr val="221716"/>
                </a:solidFill>
                <a:latin typeface="Glacial Indifference"/>
              </a:rPr>
              <a:t> </a:t>
            </a:r>
            <a:r>
              <a:rPr lang="en-US" sz="3028" dirty="0" err="1">
                <a:solidFill>
                  <a:srgbClr val="221716"/>
                </a:solidFill>
                <a:latin typeface="Glacial Indifference"/>
              </a:rPr>
              <a:t>chặn</a:t>
            </a:r>
            <a:r>
              <a:rPr lang="en-US" sz="3028" dirty="0">
                <a:solidFill>
                  <a:srgbClr val="221716"/>
                </a:solidFill>
                <a:latin typeface="Glacial Indifference"/>
              </a:rPr>
              <a:t> 2 </a:t>
            </a:r>
            <a:r>
              <a:rPr lang="en-US" sz="3028" dirty="0" err="1">
                <a:solidFill>
                  <a:srgbClr val="221716"/>
                </a:solidFill>
                <a:latin typeface="Glacial Indifference"/>
              </a:rPr>
              <a:t>đầu</a:t>
            </a:r>
            <a:r>
              <a:rPr lang="en-US" sz="3028" dirty="0">
                <a:solidFill>
                  <a:srgbClr val="221716"/>
                </a:solidFill>
                <a:latin typeface="Glacial Indifference"/>
              </a:rPr>
              <a:t> </a:t>
            </a:r>
            <a:r>
              <a:rPr lang="en-US" sz="3028" dirty="0" err="1">
                <a:solidFill>
                  <a:srgbClr val="221716"/>
                </a:solidFill>
                <a:latin typeface="Glacial Indifference"/>
              </a:rPr>
              <a:t>thì</a:t>
            </a:r>
            <a:r>
              <a:rPr lang="en-US" sz="3028" dirty="0">
                <a:solidFill>
                  <a:srgbClr val="221716"/>
                </a:solidFill>
                <a:latin typeface="Glacial Indifference"/>
              </a:rPr>
              <a:t> </a:t>
            </a:r>
            <a:r>
              <a:rPr lang="en-US" sz="3028" dirty="0" err="1">
                <a:solidFill>
                  <a:srgbClr val="221716"/>
                </a:solidFill>
                <a:latin typeface="Glacial Indifference"/>
              </a:rPr>
              <a:t>bạn</a:t>
            </a:r>
            <a:r>
              <a:rPr lang="en-US" sz="3028" dirty="0">
                <a:solidFill>
                  <a:srgbClr val="221716"/>
                </a:solidFill>
                <a:latin typeface="Glacial Indifference"/>
              </a:rPr>
              <a:t> </a:t>
            </a:r>
            <a:r>
              <a:rPr lang="en-US" sz="3028" dirty="0" err="1">
                <a:solidFill>
                  <a:srgbClr val="221716"/>
                </a:solidFill>
                <a:latin typeface="Glacial Indifference"/>
              </a:rPr>
              <a:t>cần</a:t>
            </a:r>
            <a:r>
              <a:rPr lang="en-US" sz="3028" dirty="0">
                <a:solidFill>
                  <a:srgbClr val="221716"/>
                </a:solidFill>
                <a:latin typeface="Glacial Indifference"/>
              </a:rPr>
              <a:t> </a:t>
            </a:r>
            <a:r>
              <a:rPr lang="en-US" sz="3028" dirty="0" err="1">
                <a:solidFill>
                  <a:srgbClr val="221716"/>
                </a:solidFill>
                <a:latin typeface="Glacial Indifference"/>
              </a:rPr>
              <a:t>tìm</a:t>
            </a:r>
            <a:r>
              <a:rPr lang="en-US" sz="3028" dirty="0">
                <a:solidFill>
                  <a:srgbClr val="221716"/>
                </a:solidFill>
                <a:latin typeface="Glacial Indifference"/>
              </a:rPr>
              <a:t> </a:t>
            </a:r>
            <a:r>
              <a:rPr lang="en-US" sz="3028" dirty="0" err="1">
                <a:solidFill>
                  <a:srgbClr val="221716"/>
                </a:solidFill>
                <a:latin typeface="Glacial Indifference"/>
              </a:rPr>
              <a:t>hướng</a:t>
            </a:r>
            <a:r>
              <a:rPr lang="en-US" sz="3028" dirty="0">
                <a:solidFill>
                  <a:srgbClr val="221716"/>
                </a:solidFill>
                <a:latin typeface="Glacial Indifference"/>
              </a:rPr>
              <a:t> </a:t>
            </a:r>
            <a:r>
              <a:rPr lang="en-US" sz="3028" dirty="0" err="1">
                <a:solidFill>
                  <a:srgbClr val="221716"/>
                </a:solidFill>
                <a:latin typeface="Glacial Indifference"/>
              </a:rPr>
              <a:t>đi</a:t>
            </a:r>
            <a:r>
              <a:rPr lang="en-US" sz="3028" dirty="0">
                <a:solidFill>
                  <a:srgbClr val="221716"/>
                </a:solidFill>
                <a:latin typeface="Glacial Indifference"/>
              </a:rPr>
              <a:t> </a:t>
            </a:r>
            <a:r>
              <a:rPr lang="en-US" sz="3028" dirty="0" err="1">
                <a:solidFill>
                  <a:srgbClr val="221716"/>
                </a:solidFill>
                <a:latin typeface="Glacial Indifference"/>
              </a:rPr>
              <a:t>mới</a:t>
            </a:r>
            <a:r>
              <a:rPr lang="en-US" sz="3028" dirty="0">
                <a:solidFill>
                  <a:srgbClr val="221716"/>
                </a:solidFill>
                <a:latin typeface="Glacial Indifference"/>
              </a:rPr>
              <a:t> </a:t>
            </a:r>
            <a:r>
              <a:rPr lang="en-US" sz="3028" dirty="0" err="1">
                <a:solidFill>
                  <a:srgbClr val="221716"/>
                </a:solidFill>
                <a:latin typeface="Glacial Indifference"/>
              </a:rPr>
              <a:t>cho</a:t>
            </a:r>
            <a:r>
              <a:rPr lang="en-US" sz="3028" dirty="0">
                <a:solidFill>
                  <a:srgbClr val="221716"/>
                </a:solidFill>
                <a:latin typeface="Glacial Indifference"/>
              </a:rPr>
              <a:t> </a:t>
            </a:r>
            <a:r>
              <a:rPr lang="en-US" sz="3028" dirty="0" err="1">
                <a:solidFill>
                  <a:srgbClr val="221716"/>
                </a:solidFill>
                <a:latin typeface="Glacial Indifference"/>
              </a:rPr>
              <a:t>mình</a:t>
            </a:r>
            <a:r>
              <a:rPr lang="en-US" sz="3028" dirty="0">
                <a:solidFill>
                  <a:srgbClr val="221716"/>
                </a:solidFill>
                <a:latin typeface="Glacial Indifference"/>
              </a:rPr>
              <a:t>. </a:t>
            </a:r>
            <a:r>
              <a:rPr lang="en-US" sz="3028" dirty="0" err="1">
                <a:solidFill>
                  <a:srgbClr val="221716"/>
                </a:solidFill>
                <a:latin typeface="Glacial Indifference"/>
              </a:rPr>
              <a:t>Với</a:t>
            </a:r>
            <a:r>
              <a:rPr lang="en-US" sz="3028" dirty="0">
                <a:solidFill>
                  <a:srgbClr val="221716"/>
                </a:solidFill>
                <a:latin typeface="Glacial Indifference"/>
              </a:rPr>
              <a:t> game </a:t>
            </a:r>
            <a:r>
              <a:rPr lang="en-US" sz="3028" dirty="0" err="1">
                <a:solidFill>
                  <a:srgbClr val="221716"/>
                </a:solidFill>
                <a:latin typeface="Glacial Indifference"/>
              </a:rPr>
              <a:t>cờ</a:t>
            </a:r>
            <a:r>
              <a:rPr lang="en-US" sz="3028" dirty="0">
                <a:solidFill>
                  <a:srgbClr val="221716"/>
                </a:solidFill>
                <a:latin typeface="Glacial Indifference"/>
              </a:rPr>
              <a:t> </a:t>
            </a:r>
            <a:r>
              <a:rPr lang="en-US" sz="3028" dirty="0" err="1">
                <a:solidFill>
                  <a:srgbClr val="221716"/>
                </a:solidFill>
                <a:latin typeface="Glacial Indifference"/>
              </a:rPr>
              <a:t>caro</a:t>
            </a:r>
            <a:r>
              <a:rPr lang="en-US" sz="3028" dirty="0">
                <a:solidFill>
                  <a:srgbClr val="221716"/>
                </a:solidFill>
                <a:latin typeface="Glacial Indifference"/>
              </a:rPr>
              <a:t> offline </a:t>
            </a:r>
            <a:r>
              <a:rPr lang="en-US" sz="3028" dirty="0" err="1">
                <a:solidFill>
                  <a:srgbClr val="221716"/>
                </a:solidFill>
                <a:latin typeface="Glacial Indifference"/>
              </a:rPr>
              <a:t>thì</a:t>
            </a:r>
            <a:r>
              <a:rPr lang="en-US" sz="3028" dirty="0">
                <a:solidFill>
                  <a:srgbClr val="221716"/>
                </a:solidFill>
                <a:latin typeface="Glacial Indifference"/>
              </a:rPr>
              <a:t> ta </a:t>
            </a:r>
            <a:r>
              <a:rPr lang="en-US" sz="3028" dirty="0" err="1">
                <a:solidFill>
                  <a:srgbClr val="221716"/>
                </a:solidFill>
                <a:latin typeface="Glacial Indifference"/>
              </a:rPr>
              <a:t>sẽ</a:t>
            </a:r>
            <a:r>
              <a:rPr lang="en-US" sz="3028" dirty="0">
                <a:solidFill>
                  <a:srgbClr val="221716"/>
                </a:solidFill>
                <a:latin typeface="Glacial Indifference"/>
              </a:rPr>
              <a:t> </a:t>
            </a:r>
            <a:r>
              <a:rPr lang="en-US" sz="3028" dirty="0" err="1">
                <a:solidFill>
                  <a:srgbClr val="221716"/>
                </a:solidFill>
                <a:latin typeface="Glacial Indifference"/>
              </a:rPr>
              <a:t>có</a:t>
            </a:r>
            <a:r>
              <a:rPr lang="en-US" sz="3028" dirty="0">
                <a:solidFill>
                  <a:srgbClr val="221716"/>
                </a:solidFill>
                <a:latin typeface="Glacial Indifference"/>
              </a:rPr>
              <a:t> </a:t>
            </a:r>
            <a:r>
              <a:rPr lang="en-US" sz="3028" dirty="0" err="1">
                <a:solidFill>
                  <a:srgbClr val="221716"/>
                </a:solidFill>
                <a:latin typeface="Glacial Indifference"/>
              </a:rPr>
              <a:t>luật</a:t>
            </a:r>
            <a:r>
              <a:rPr lang="en-US" sz="3028" dirty="0">
                <a:solidFill>
                  <a:srgbClr val="221716"/>
                </a:solidFill>
                <a:latin typeface="Glacial Indifference"/>
              </a:rPr>
              <a:t> </a:t>
            </a:r>
            <a:r>
              <a:rPr lang="en-US" sz="3028" dirty="0" err="1">
                <a:solidFill>
                  <a:srgbClr val="221716"/>
                </a:solidFill>
                <a:latin typeface="Glacial Indifference"/>
              </a:rPr>
              <a:t>phân</a:t>
            </a:r>
            <a:r>
              <a:rPr lang="en-US" sz="3028" dirty="0">
                <a:solidFill>
                  <a:srgbClr val="221716"/>
                </a:solidFill>
                <a:latin typeface="Glacial Indifference"/>
              </a:rPr>
              <a:t> </a:t>
            </a:r>
            <a:r>
              <a:rPr lang="en-US" sz="3028" dirty="0" err="1">
                <a:solidFill>
                  <a:srgbClr val="221716"/>
                </a:solidFill>
                <a:latin typeface="Glacial Indifference"/>
              </a:rPr>
              <a:t>thắng</a:t>
            </a:r>
            <a:r>
              <a:rPr lang="en-US" sz="3028" dirty="0">
                <a:solidFill>
                  <a:srgbClr val="221716"/>
                </a:solidFill>
                <a:latin typeface="Glacial Indifference"/>
              </a:rPr>
              <a:t> </a:t>
            </a:r>
            <a:r>
              <a:rPr lang="en-US" sz="3028" dirty="0" err="1">
                <a:solidFill>
                  <a:srgbClr val="221716"/>
                </a:solidFill>
                <a:latin typeface="Glacial Indifference"/>
              </a:rPr>
              <a:t>bại</a:t>
            </a:r>
            <a:r>
              <a:rPr lang="en-US" sz="3028" dirty="0">
                <a:solidFill>
                  <a:srgbClr val="221716"/>
                </a:solidFill>
                <a:latin typeface="Glacial Indifference"/>
              </a:rPr>
              <a:t> </a:t>
            </a:r>
            <a:r>
              <a:rPr lang="en-US" sz="3028" dirty="0" err="1">
                <a:solidFill>
                  <a:srgbClr val="221716"/>
                </a:solidFill>
                <a:latin typeface="Glacial Indifference"/>
              </a:rPr>
              <a:t>là</a:t>
            </a:r>
            <a:r>
              <a:rPr lang="en-US" sz="3028" dirty="0">
                <a:solidFill>
                  <a:srgbClr val="221716"/>
                </a:solidFill>
                <a:latin typeface="Glacial Indifference"/>
              </a:rPr>
              <a:t> 6 </a:t>
            </a:r>
            <a:r>
              <a:rPr lang="en-US" sz="3028" dirty="0" err="1">
                <a:solidFill>
                  <a:srgbClr val="221716"/>
                </a:solidFill>
                <a:latin typeface="Glacial Indifference"/>
              </a:rPr>
              <a:t>đen</a:t>
            </a:r>
            <a:r>
              <a:rPr lang="en-US" sz="3028" dirty="0">
                <a:solidFill>
                  <a:srgbClr val="221716"/>
                </a:solidFill>
                <a:latin typeface="Glacial Indifference"/>
              </a:rPr>
              <a:t> </a:t>
            </a:r>
            <a:r>
              <a:rPr lang="en-US" sz="3028" dirty="0" err="1">
                <a:solidFill>
                  <a:srgbClr val="221716"/>
                </a:solidFill>
                <a:latin typeface="Glacial Indifference"/>
              </a:rPr>
              <a:t>hơn</a:t>
            </a:r>
            <a:r>
              <a:rPr lang="en-US" sz="3028" dirty="0">
                <a:solidFill>
                  <a:srgbClr val="221716"/>
                </a:solidFill>
                <a:latin typeface="Glacial Indifference"/>
              </a:rPr>
              <a:t> 5 </a:t>
            </a:r>
            <a:r>
              <a:rPr lang="en-US" sz="3028" dirty="0" err="1">
                <a:solidFill>
                  <a:srgbClr val="221716"/>
                </a:solidFill>
                <a:latin typeface="Glacial Indifference"/>
              </a:rPr>
              <a:t>trắng</a:t>
            </a:r>
            <a:r>
              <a:rPr lang="en-US" sz="3028" dirty="0">
                <a:solidFill>
                  <a:srgbClr val="221716"/>
                </a:solidFill>
                <a:latin typeface="Glacial Indifference"/>
              </a:rPr>
              <a:t>. </a:t>
            </a:r>
            <a:r>
              <a:rPr lang="en-US" sz="3028" dirty="0" err="1">
                <a:solidFill>
                  <a:srgbClr val="221716"/>
                </a:solidFill>
                <a:latin typeface="Glacial Indifference"/>
              </a:rPr>
              <a:t>Tức</a:t>
            </a:r>
            <a:r>
              <a:rPr lang="en-US" sz="3028" dirty="0">
                <a:solidFill>
                  <a:srgbClr val="221716"/>
                </a:solidFill>
                <a:latin typeface="Glacial Indifference"/>
              </a:rPr>
              <a:t> </a:t>
            </a:r>
            <a:r>
              <a:rPr lang="en-US" sz="3028" dirty="0" err="1">
                <a:solidFill>
                  <a:srgbClr val="221716"/>
                </a:solidFill>
                <a:latin typeface="Glacial Indifference"/>
              </a:rPr>
              <a:t>là</a:t>
            </a:r>
            <a:r>
              <a:rPr lang="en-US" sz="3028" dirty="0">
                <a:solidFill>
                  <a:srgbClr val="221716"/>
                </a:solidFill>
                <a:latin typeface="Glacial Indifference"/>
              </a:rPr>
              <a:t> </a:t>
            </a:r>
            <a:r>
              <a:rPr lang="en-US" sz="3028" dirty="0" err="1">
                <a:solidFill>
                  <a:srgbClr val="221716"/>
                </a:solidFill>
                <a:latin typeface="Glacial Indifference"/>
              </a:rPr>
              <a:t>nếu</a:t>
            </a:r>
            <a:r>
              <a:rPr lang="en-US" sz="3028" dirty="0">
                <a:solidFill>
                  <a:srgbClr val="221716"/>
                </a:solidFill>
                <a:latin typeface="Glacial Indifference"/>
              </a:rPr>
              <a:t> </a:t>
            </a:r>
            <a:r>
              <a:rPr lang="en-US" sz="3028" dirty="0" err="1">
                <a:solidFill>
                  <a:srgbClr val="221716"/>
                </a:solidFill>
                <a:latin typeface="Glacial Indifference"/>
              </a:rPr>
              <a:t>bạn</a:t>
            </a:r>
            <a:r>
              <a:rPr lang="en-US" sz="3028" dirty="0">
                <a:solidFill>
                  <a:srgbClr val="221716"/>
                </a:solidFill>
                <a:latin typeface="Glacial Indifference"/>
              </a:rPr>
              <a:t> </a:t>
            </a:r>
            <a:r>
              <a:rPr lang="en-US" sz="3028" dirty="0" err="1">
                <a:solidFill>
                  <a:srgbClr val="221716"/>
                </a:solidFill>
                <a:latin typeface="Glacial Indifference"/>
              </a:rPr>
              <a:t>có</a:t>
            </a:r>
            <a:r>
              <a:rPr lang="en-US" sz="3028">
                <a:solidFill>
                  <a:srgbClr val="221716"/>
                </a:solidFill>
                <a:latin typeface="Glacial Indifference"/>
              </a:rPr>
              <a:t> 6 </a:t>
            </a:r>
            <a:r>
              <a:rPr lang="en-US" sz="3028" dirty="0" err="1">
                <a:solidFill>
                  <a:srgbClr val="221716"/>
                </a:solidFill>
                <a:latin typeface="Glacial Indifference"/>
              </a:rPr>
              <a:t>nước</a:t>
            </a:r>
            <a:r>
              <a:rPr lang="en-US" sz="3028" dirty="0">
                <a:solidFill>
                  <a:srgbClr val="221716"/>
                </a:solidFill>
                <a:latin typeface="Glacial Indifference"/>
              </a:rPr>
              <a:t> </a:t>
            </a:r>
            <a:r>
              <a:rPr lang="en-US" sz="3028" dirty="0" err="1">
                <a:solidFill>
                  <a:srgbClr val="221716"/>
                </a:solidFill>
                <a:latin typeface="Glacial Indifference"/>
              </a:rPr>
              <a:t>bị</a:t>
            </a:r>
            <a:r>
              <a:rPr lang="en-US" sz="3028" dirty="0">
                <a:solidFill>
                  <a:srgbClr val="221716"/>
                </a:solidFill>
                <a:latin typeface="Glacial Indifference"/>
              </a:rPr>
              <a:t> </a:t>
            </a:r>
            <a:r>
              <a:rPr lang="en-US" sz="3028" dirty="0" err="1">
                <a:solidFill>
                  <a:srgbClr val="221716"/>
                </a:solidFill>
                <a:latin typeface="Glacial Indifference"/>
              </a:rPr>
              <a:t>chặn</a:t>
            </a:r>
            <a:r>
              <a:rPr lang="en-US" sz="3028" dirty="0">
                <a:solidFill>
                  <a:srgbClr val="221716"/>
                </a:solidFill>
                <a:latin typeface="Glacial Indifference"/>
              </a:rPr>
              <a:t> 1 </a:t>
            </a:r>
            <a:r>
              <a:rPr lang="en-US" sz="3028" dirty="0" err="1">
                <a:solidFill>
                  <a:srgbClr val="221716"/>
                </a:solidFill>
                <a:latin typeface="Glacial Indifference"/>
              </a:rPr>
              <a:t>dầu</a:t>
            </a:r>
            <a:r>
              <a:rPr lang="en-US" sz="3028" dirty="0">
                <a:solidFill>
                  <a:srgbClr val="221716"/>
                </a:solidFill>
                <a:latin typeface="Glacial Indifference"/>
              </a:rPr>
              <a:t> </a:t>
            </a:r>
            <a:r>
              <a:rPr lang="en-US" sz="3028" dirty="0" err="1">
                <a:solidFill>
                  <a:srgbClr val="221716"/>
                </a:solidFill>
                <a:latin typeface="Glacial Indifference"/>
              </a:rPr>
              <a:t>thì</a:t>
            </a:r>
            <a:r>
              <a:rPr lang="en-US" sz="3028" dirty="0">
                <a:solidFill>
                  <a:srgbClr val="221716"/>
                </a:solidFill>
                <a:latin typeface="Glacial Indifference"/>
              </a:rPr>
              <a:t> </a:t>
            </a:r>
            <a:r>
              <a:rPr lang="en-US" sz="3028" dirty="0" err="1">
                <a:solidFill>
                  <a:srgbClr val="221716"/>
                </a:solidFill>
                <a:latin typeface="Glacial Indifference"/>
              </a:rPr>
              <a:t>bạn</a:t>
            </a:r>
            <a:r>
              <a:rPr lang="en-US" sz="3028" dirty="0">
                <a:solidFill>
                  <a:srgbClr val="221716"/>
                </a:solidFill>
                <a:latin typeface="Glacial Indifference"/>
              </a:rPr>
              <a:t> </a:t>
            </a:r>
            <a:r>
              <a:rPr lang="en-US" sz="3028" dirty="0" err="1">
                <a:solidFill>
                  <a:srgbClr val="221716"/>
                </a:solidFill>
                <a:latin typeface="Glacial Indifference"/>
              </a:rPr>
              <a:t>sẽ</a:t>
            </a:r>
            <a:r>
              <a:rPr lang="en-US" sz="3028" dirty="0">
                <a:solidFill>
                  <a:srgbClr val="221716"/>
                </a:solidFill>
                <a:latin typeface="Glacial Indifference"/>
              </a:rPr>
              <a:t> </a:t>
            </a:r>
            <a:r>
              <a:rPr lang="en-US" sz="3028" dirty="0" err="1">
                <a:solidFill>
                  <a:srgbClr val="221716"/>
                </a:solidFill>
                <a:latin typeface="Glacial Indifference"/>
              </a:rPr>
              <a:t>là</a:t>
            </a:r>
            <a:r>
              <a:rPr lang="en-US" sz="3028" dirty="0">
                <a:solidFill>
                  <a:srgbClr val="221716"/>
                </a:solidFill>
                <a:latin typeface="Glacial Indifference"/>
              </a:rPr>
              <a:t> </a:t>
            </a:r>
            <a:r>
              <a:rPr lang="en-US" sz="3028" dirty="0" err="1">
                <a:solidFill>
                  <a:srgbClr val="221716"/>
                </a:solidFill>
                <a:latin typeface="Glacial Indifference"/>
              </a:rPr>
              <a:t>người</a:t>
            </a:r>
            <a:r>
              <a:rPr lang="en-US" sz="3028" dirty="0">
                <a:solidFill>
                  <a:srgbClr val="221716"/>
                </a:solidFill>
                <a:latin typeface="Glacial Indifference"/>
              </a:rPr>
              <a:t> </a:t>
            </a:r>
            <a:r>
              <a:rPr lang="en-US" sz="3028" dirty="0" err="1">
                <a:solidFill>
                  <a:srgbClr val="221716"/>
                </a:solidFill>
                <a:latin typeface="Glacial Indifference"/>
              </a:rPr>
              <a:t>giành</a:t>
            </a:r>
            <a:r>
              <a:rPr lang="en-US" sz="3028" dirty="0">
                <a:solidFill>
                  <a:srgbClr val="221716"/>
                </a:solidFill>
                <a:latin typeface="Glacial Indifference"/>
              </a:rPr>
              <a:t> </a:t>
            </a:r>
            <a:r>
              <a:rPr lang="en-US" sz="3028" dirty="0" err="1">
                <a:solidFill>
                  <a:srgbClr val="221716"/>
                </a:solidFill>
                <a:latin typeface="Glacial Indifference"/>
              </a:rPr>
              <a:t>chiến</a:t>
            </a:r>
            <a:r>
              <a:rPr lang="en-US" sz="3028" dirty="0">
                <a:solidFill>
                  <a:srgbClr val="221716"/>
                </a:solidFill>
                <a:latin typeface="Glacial Indifference"/>
              </a:rPr>
              <a:t> </a:t>
            </a:r>
            <a:r>
              <a:rPr lang="en-US" sz="3028" dirty="0" err="1">
                <a:solidFill>
                  <a:srgbClr val="221716"/>
                </a:solidFill>
                <a:latin typeface="Glacial Indifference"/>
              </a:rPr>
              <a:t>thắng</a:t>
            </a:r>
            <a:r>
              <a:rPr lang="en-US" sz="3028" dirty="0">
                <a:solidFill>
                  <a:srgbClr val="221716"/>
                </a:solidFill>
                <a:latin typeface="Glacial Indifference"/>
              </a:rPr>
              <a:t> </a:t>
            </a:r>
            <a:r>
              <a:rPr lang="en-US" sz="3028" dirty="0" err="1">
                <a:solidFill>
                  <a:srgbClr val="221716"/>
                </a:solidFill>
                <a:latin typeface="Glacial Indifference"/>
              </a:rPr>
              <a:t>chứ</a:t>
            </a:r>
            <a:r>
              <a:rPr lang="en-US" sz="3028" dirty="0">
                <a:solidFill>
                  <a:srgbClr val="221716"/>
                </a:solidFill>
                <a:latin typeface="Glacial Indifference"/>
              </a:rPr>
              <a:t> </a:t>
            </a:r>
            <a:r>
              <a:rPr lang="en-US" sz="3028" dirty="0" err="1">
                <a:solidFill>
                  <a:srgbClr val="221716"/>
                </a:solidFill>
                <a:latin typeface="Glacial Indifference"/>
              </a:rPr>
              <a:t>không</a:t>
            </a:r>
            <a:r>
              <a:rPr lang="en-US" sz="3028" dirty="0">
                <a:solidFill>
                  <a:srgbClr val="221716"/>
                </a:solidFill>
                <a:latin typeface="Glacial Indifference"/>
              </a:rPr>
              <a:t> </a:t>
            </a:r>
            <a:r>
              <a:rPr lang="en-US" sz="3028" dirty="0" err="1">
                <a:solidFill>
                  <a:srgbClr val="221716"/>
                </a:solidFill>
                <a:latin typeface="Glacial Indifference"/>
              </a:rPr>
              <a:t>phải</a:t>
            </a:r>
            <a:r>
              <a:rPr lang="en-US" sz="3028" dirty="0">
                <a:solidFill>
                  <a:srgbClr val="221716"/>
                </a:solidFill>
                <a:latin typeface="Glacial Indifference"/>
              </a:rPr>
              <a:t> </a:t>
            </a:r>
            <a:r>
              <a:rPr lang="en-US" sz="3028" dirty="0" err="1">
                <a:solidFill>
                  <a:srgbClr val="221716"/>
                </a:solidFill>
                <a:latin typeface="Glacial Indifference"/>
              </a:rPr>
              <a:t>là</a:t>
            </a:r>
            <a:r>
              <a:rPr lang="en-US" sz="3028" dirty="0">
                <a:solidFill>
                  <a:srgbClr val="221716"/>
                </a:solidFill>
                <a:latin typeface="Glacial Indifference"/>
              </a:rPr>
              <a:t> </a:t>
            </a:r>
            <a:r>
              <a:rPr lang="en-US" sz="3028" dirty="0" err="1">
                <a:solidFill>
                  <a:srgbClr val="221716"/>
                </a:solidFill>
                <a:latin typeface="Glacial Indifference"/>
              </a:rPr>
              <a:t>người</a:t>
            </a:r>
            <a:r>
              <a:rPr lang="en-US" sz="3028" dirty="0">
                <a:solidFill>
                  <a:srgbClr val="221716"/>
                </a:solidFill>
                <a:latin typeface="Glacial Indifference"/>
              </a:rPr>
              <a:t> </a:t>
            </a:r>
            <a:r>
              <a:rPr lang="en-US" sz="3028" dirty="0" err="1">
                <a:solidFill>
                  <a:srgbClr val="221716"/>
                </a:solidFill>
                <a:latin typeface="Glacial Indifference"/>
              </a:rPr>
              <a:t>có</a:t>
            </a:r>
            <a:r>
              <a:rPr lang="en-US" sz="3028" dirty="0">
                <a:solidFill>
                  <a:srgbClr val="221716"/>
                </a:solidFill>
                <a:latin typeface="Glacial Indifference"/>
              </a:rPr>
              <a:t> </a:t>
            </a:r>
            <a:r>
              <a:rPr lang="en-US" sz="3028" dirty="0" err="1">
                <a:solidFill>
                  <a:srgbClr val="221716"/>
                </a:solidFill>
                <a:latin typeface="Glacial Indifference"/>
              </a:rPr>
              <a:t>chiến</a:t>
            </a:r>
            <a:r>
              <a:rPr lang="en-US" sz="3028" dirty="0">
                <a:solidFill>
                  <a:srgbClr val="221716"/>
                </a:solidFill>
                <a:latin typeface="Glacial Indifference"/>
              </a:rPr>
              <a:t> </a:t>
            </a:r>
            <a:r>
              <a:rPr lang="en-US" sz="3028" dirty="0" err="1">
                <a:solidFill>
                  <a:srgbClr val="221716"/>
                </a:solidFill>
                <a:latin typeface="Glacial Indifference"/>
              </a:rPr>
              <a:t>thắng</a:t>
            </a:r>
            <a:r>
              <a:rPr lang="en-US" sz="3028" dirty="0">
                <a:solidFill>
                  <a:srgbClr val="221716"/>
                </a:solidFill>
                <a:latin typeface="Glacial Indifference"/>
              </a:rPr>
              <a:t> </a:t>
            </a:r>
            <a:r>
              <a:rPr lang="en-US" sz="3028" dirty="0" err="1">
                <a:solidFill>
                  <a:srgbClr val="221716"/>
                </a:solidFill>
                <a:latin typeface="Glacial Indifference"/>
              </a:rPr>
              <a:t>là</a:t>
            </a:r>
            <a:r>
              <a:rPr lang="en-US" sz="3028" dirty="0">
                <a:solidFill>
                  <a:srgbClr val="221716"/>
                </a:solidFill>
                <a:latin typeface="Glacial Indifference"/>
              </a:rPr>
              <a:t> 5 </a:t>
            </a:r>
            <a:r>
              <a:rPr lang="en-US" sz="3028" dirty="0" err="1">
                <a:solidFill>
                  <a:srgbClr val="221716"/>
                </a:solidFill>
                <a:latin typeface="Glacial Indifference"/>
              </a:rPr>
              <a:t>nước</a:t>
            </a:r>
            <a:r>
              <a:rPr lang="en-US" sz="3028" dirty="0">
                <a:solidFill>
                  <a:srgbClr val="221716"/>
                </a:solidFill>
                <a:latin typeface="Glacial Indifference"/>
              </a:rPr>
              <a:t> </a:t>
            </a:r>
            <a:r>
              <a:rPr lang="en-US" sz="3028" dirty="0" err="1">
                <a:solidFill>
                  <a:srgbClr val="221716"/>
                </a:solidFill>
                <a:latin typeface="Glacial Indifference"/>
              </a:rPr>
              <a:t>trắng</a:t>
            </a:r>
            <a:r>
              <a:rPr lang="en-US" sz="3028" dirty="0">
                <a:solidFill>
                  <a:srgbClr val="221716"/>
                </a:solidFill>
                <a:latin typeface="Glacial Indifference"/>
              </a:rPr>
              <a:t> </a:t>
            </a:r>
            <a:r>
              <a:rPr lang="en-US" sz="3028" dirty="0" err="1">
                <a:solidFill>
                  <a:srgbClr val="221716"/>
                </a:solidFill>
                <a:latin typeface="Glacial Indifference"/>
              </a:rPr>
              <a:t>không</a:t>
            </a:r>
            <a:r>
              <a:rPr lang="en-US" sz="3028" dirty="0">
                <a:solidFill>
                  <a:srgbClr val="221716"/>
                </a:solidFill>
                <a:latin typeface="Glacial Indifference"/>
              </a:rPr>
              <a:t> </a:t>
            </a:r>
            <a:r>
              <a:rPr lang="en-US" sz="3028" dirty="0" err="1">
                <a:solidFill>
                  <a:srgbClr val="221716"/>
                </a:solidFill>
                <a:latin typeface="Glacial Indifference"/>
              </a:rPr>
              <a:t>bị</a:t>
            </a:r>
            <a:r>
              <a:rPr lang="en-US" sz="3028" dirty="0">
                <a:solidFill>
                  <a:srgbClr val="221716"/>
                </a:solidFill>
                <a:latin typeface="Glacial Indifference"/>
              </a:rPr>
              <a:t> </a:t>
            </a:r>
            <a:r>
              <a:rPr lang="en-US" sz="3028" dirty="0" err="1">
                <a:solidFill>
                  <a:srgbClr val="221716"/>
                </a:solidFill>
                <a:latin typeface="Glacial Indifference"/>
              </a:rPr>
              <a:t>chặn</a:t>
            </a:r>
            <a:r>
              <a:rPr lang="en-US" sz="3028" dirty="0">
                <a:solidFill>
                  <a:srgbClr val="221716"/>
                </a:solidFill>
                <a:latin typeface="Glacial Indifference"/>
              </a:rPr>
              <a:t> </a:t>
            </a:r>
            <a:r>
              <a:rPr lang="en-US" sz="3028" dirty="0" err="1">
                <a:solidFill>
                  <a:srgbClr val="221716"/>
                </a:solidFill>
                <a:latin typeface="Glacial Indifference"/>
              </a:rPr>
              <a:t>và</a:t>
            </a:r>
            <a:r>
              <a:rPr lang="en-US" sz="3028" dirty="0">
                <a:solidFill>
                  <a:srgbClr val="221716"/>
                </a:solidFill>
                <a:latin typeface="Glacial Indifference"/>
              </a:rPr>
              <a:t> </a:t>
            </a:r>
            <a:r>
              <a:rPr lang="en-US" sz="3028" dirty="0" err="1">
                <a:solidFill>
                  <a:srgbClr val="221716"/>
                </a:solidFill>
                <a:latin typeface="Glacial Indifference"/>
              </a:rPr>
              <a:t>đánh</a:t>
            </a:r>
            <a:r>
              <a:rPr lang="en-US" sz="3028" dirty="0">
                <a:solidFill>
                  <a:srgbClr val="221716"/>
                </a:solidFill>
                <a:latin typeface="Glacial Indifference"/>
              </a:rPr>
              <a:t> </a:t>
            </a:r>
            <a:r>
              <a:rPr lang="en-US" sz="3028" dirty="0" err="1">
                <a:solidFill>
                  <a:srgbClr val="221716"/>
                </a:solidFill>
                <a:latin typeface="Glacial Indifference"/>
              </a:rPr>
              <a:t>thắng</a:t>
            </a:r>
            <a:r>
              <a:rPr lang="en-US" sz="3028" dirty="0">
                <a:solidFill>
                  <a:srgbClr val="221716"/>
                </a:solidFill>
                <a:latin typeface="Glacial Indifference"/>
              </a:rPr>
              <a:t> </a:t>
            </a:r>
            <a:r>
              <a:rPr lang="en-US" sz="3028" dirty="0" err="1">
                <a:solidFill>
                  <a:srgbClr val="221716"/>
                </a:solidFill>
                <a:latin typeface="Glacial Indifference"/>
              </a:rPr>
              <a:t>trước</a:t>
            </a:r>
            <a:r>
              <a:rPr lang="en-US" sz="3028" dirty="0">
                <a:solidFill>
                  <a:srgbClr val="221716"/>
                </a:solidFill>
                <a:latin typeface="Glacial Indifference"/>
              </a:rPr>
              <a:t>.</a:t>
            </a:r>
          </a:p>
          <a:p>
            <a:pPr>
              <a:lnSpc>
                <a:spcPts val="4603"/>
              </a:lnSpc>
            </a:pPr>
            <a:endParaRPr lang="en-US" sz="3028" dirty="0">
              <a:solidFill>
                <a:srgbClr val="221716"/>
              </a:solidFill>
              <a:latin typeface="Glacial Indifferenc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3444" b="-13444"/>
            </a:stretch>
          </a:blipFill>
        </p:spPr>
        <p:txBody>
          <a:bodyPr/>
          <a:lstStyle/>
          <a:p>
            <a:endParaRPr lang="vi-VN"/>
          </a:p>
        </p:txBody>
      </p:sp>
      <p:sp>
        <p:nvSpPr>
          <p:cNvPr id="3" name="Freeform 3"/>
          <p:cNvSpPr/>
          <p:nvPr/>
        </p:nvSpPr>
        <p:spPr>
          <a:xfrm rot="-5400000">
            <a:off x="5603258" y="-1435581"/>
            <a:ext cx="7081484" cy="13158163"/>
          </a:xfrm>
          <a:custGeom>
            <a:avLst/>
            <a:gdLst/>
            <a:ahLst/>
            <a:cxnLst/>
            <a:rect l="l" t="t" r="r" b="b"/>
            <a:pathLst>
              <a:path w="7081484" h="13158163">
                <a:moveTo>
                  <a:pt x="0" y="0"/>
                </a:moveTo>
                <a:lnTo>
                  <a:pt x="7081484" y="0"/>
                </a:lnTo>
                <a:lnTo>
                  <a:pt x="7081484" y="13158162"/>
                </a:lnTo>
                <a:lnTo>
                  <a:pt x="0" y="131581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4" name="Freeform 4"/>
          <p:cNvSpPr/>
          <p:nvPr/>
        </p:nvSpPr>
        <p:spPr>
          <a:xfrm>
            <a:off x="5971907" y="6832806"/>
            <a:ext cx="6344186" cy="196093"/>
          </a:xfrm>
          <a:custGeom>
            <a:avLst/>
            <a:gdLst/>
            <a:ahLst/>
            <a:cxnLst/>
            <a:rect l="l" t="t" r="r" b="b"/>
            <a:pathLst>
              <a:path w="6344186" h="196093">
                <a:moveTo>
                  <a:pt x="0" y="0"/>
                </a:moveTo>
                <a:lnTo>
                  <a:pt x="6344186" y="0"/>
                </a:lnTo>
                <a:lnTo>
                  <a:pt x="6344186" y="196093"/>
                </a:lnTo>
                <a:lnTo>
                  <a:pt x="0" y="19609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5" name="TextBox 5"/>
          <p:cNvSpPr txBox="1"/>
          <p:nvPr/>
        </p:nvSpPr>
        <p:spPr>
          <a:xfrm>
            <a:off x="5971907" y="3036009"/>
            <a:ext cx="7440944" cy="4395957"/>
          </a:xfrm>
          <a:prstGeom prst="rect">
            <a:avLst/>
          </a:prstGeom>
        </p:spPr>
        <p:txBody>
          <a:bodyPr lIns="0" tIns="0" rIns="0" bIns="0" rtlCol="0" anchor="t">
            <a:spAutoFit/>
          </a:bodyPr>
          <a:lstStyle/>
          <a:p>
            <a:pPr algn="ctr">
              <a:lnSpc>
                <a:spcPts val="8576"/>
              </a:lnSpc>
            </a:pPr>
            <a:r>
              <a:rPr lang="en-US" sz="8663">
                <a:solidFill>
                  <a:srgbClr val="5E4840"/>
                </a:solidFill>
                <a:latin typeface="Saira ExtraCondensed"/>
              </a:rPr>
              <a:t>CHƯƠNG 2:</a:t>
            </a:r>
          </a:p>
          <a:p>
            <a:pPr algn="ctr">
              <a:lnSpc>
                <a:spcPts val="8576"/>
              </a:lnSpc>
            </a:pPr>
            <a:r>
              <a:rPr lang="en-US" sz="8663">
                <a:solidFill>
                  <a:srgbClr val="5E4840"/>
                </a:solidFill>
                <a:latin typeface="Saira ExtraCondensed"/>
              </a:rPr>
              <a:t>XÂY DỰNG VÀ TRIỂN KHAI ỨNG DỤNG</a:t>
            </a:r>
          </a:p>
          <a:p>
            <a:pPr algn="ctr">
              <a:lnSpc>
                <a:spcPts val="8576"/>
              </a:lnSpc>
            </a:pPr>
            <a:endParaRPr lang="en-US" sz="8663">
              <a:solidFill>
                <a:srgbClr val="5E4840"/>
              </a:solidFill>
              <a:latin typeface="Saira ExtraCondensed"/>
            </a:endParaRPr>
          </a:p>
        </p:txBody>
      </p:sp>
      <p:sp>
        <p:nvSpPr>
          <p:cNvPr id="6" name="Freeform 6"/>
          <p:cNvSpPr/>
          <p:nvPr/>
        </p:nvSpPr>
        <p:spPr>
          <a:xfrm>
            <a:off x="1795815" y="-3898990"/>
            <a:ext cx="16230600" cy="5214080"/>
          </a:xfrm>
          <a:custGeom>
            <a:avLst/>
            <a:gdLst/>
            <a:ahLst/>
            <a:cxnLst/>
            <a:rect l="l" t="t" r="r" b="b"/>
            <a:pathLst>
              <a:path w="16230600" h="5214080">
                <a:moveTo>
                  <a:pt x="0" y="0"/>
                </a:moveTo>
                <a:lnTo>
                  <a:pt x="16230600" y="0"/>
                </a:lnTo>
                <a:lnTo>
                  <a:pt x="16230600" y="5214080"/>
                </a:lnTo>
                <a:lnTo>
                  <a:pt x="0" y="5214080"/>
                </a:lnTo>
                <a:lnTo>
                  <a:pt x="0" y="0"/>
                </a:lnTo>
                <a:close/>
              </a:path>
            </a:pathLst>
          </a:custGeom>
          <a:blipFill>
            <a:blip r:embed="rId7"/>
            <a:stretch>
              <a:fillRect/>
            </a:stretch>
          </a:blipFill>
        </p:spPr>
        <p:txBody>
          <a:bodyPr/>
          <a:lstStyle/>
          <a:p>
            <a:endParaRPr lang="vi-VN"/>
          </a:p>
        </p:txBody>
      </p:sp>
      <p:sp>
        <p:nvSpPr>
          <p:cNvPr id="7" name="Freeform 7"/>
          <p:cNvSpPr/>
          <p:nvPr/>
        </p:nvSpPr>
        <p:spPr>
          <a:xfrm>
            <a:off x="-553325" y="-7354404"/>
            <a:ext cx="5565988" cy="9193073"/>
          </a:xfrm>
          <a:custGeom>
            <a:avLst/>
            <a:gdLst/>
            <a:ahLst/>
            <a:cxnLst/>
            <a:rect l="l" t="t" r="r" b="b"/>
            <a:pathLst>
              <a:path w="5565988" h="9193073">
                <a:moveTo>
                  <a:pt x="0" y="0"/>
                </a:moveTo>
                <a:lnTo>
                  <a:pt x="5565988" y="0"/>
                </a:lnTo>
                <a:lnTo>
                  <a:pt x="5565988" y="9193074"/>
                </a:lnTo>
                <a:lnTo>
                  <a:pt x="0" y="91930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8" name="Freeform 8"/>
          <p:cNvSpPr/>
          <p:nvPr/>
        </p:nvSpPr>
        <p:spPr>
          <a:xfrm>
            <a:off x="1468768" y="9258300"/>
            <a:ext cx="16230600" cy="5214080"/>
          </a:xfrm>
          <a:custGeom>
            <a:avLst/>
            <a:gdLst/>
            <a:ahLst/>
            <a:cxnLst/>
            <a:rect l="l" t="t" r="r" b="b"/>
            <a:pathLst>
              <a:path w="16230600" h="5214080">
                <a:moveTo>
                  <a:pt x="0" y="0"/>
                </a:moveTo>
                <a:lnTo>
                  <a:pt x="16230600" y="0"/>
                </a:lnTo>
                <a:lnTo>
                  <a:pt x="16230600" y="5214080"/>
                </a:lnTo>
                <a:lnTo>
                  <a:pt x="0" y="5214080"/>
                </a:lnTo>
                <a:lnTo>
                  <a:pt x="0" y="0"/>
                </a:lnTo>
                <a:close/>
              </a:path>
            </a:pathLst>
          </a:custGeom>
          <a:blipFill>
            <a:blip r:embed="rId7"/>
            <a:stretch>
              <a:fillRect/>
            </a:stretch>
          </a:blipFill>
        </p:spPr>
        <p:txBody>
          <a:bodyPr/>
          <a:lstStyle/>
          <a:p>
            <a:endParaRPr lang="vi-VN"/>
          </a:p>
        </p:txBody>
      </p:sp>
      <p:sp>
        <p:nvSpPr>
          <p:cNvPr id="9" name="Freeform 9"/>
          <p:cNvSpPr/>
          <p:nvPr/>
        </p:nvSpPr>
        <p:spPr>
          <a:xfrm>
            <a:off x="13670670" y="8227172"/>
            <a:ext cx="5565988" cy="9193073"/>
          </a:xfrm>
          <a:custGeom>
            <a:avLst/>
            <a:gdLst/>
            <a:ahLst/>
            <a:cxnLst/>
            <a:rect l="l" t="t" r="r" b="b"/>
            <a:pathLst>
              <a:path w="5565988" h="9193073">
                <a:moveTo>
                  <a:pt x="0" y="0"/>
                </a:moveTo>
                <a:lnTo>
                  <a:pt x="5565988" y="0"/>
                </a:lnTo>
                <a:lnTo>
                  <a:pt x="5565988" y="9193073"/>
                </a:lnTo>
                <a:lnTo>
                  <a:pt x="0" y="91930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10" name="Freeform 10"/>
          <p:cNvSpPr/>
          <p:nvPr/>
        </p:nvSpPr>
        <p:spPr>
          <a:xfrm flipH="1">
            <a:off x="13275337" y="-7354404"/>
            <a:ext cx="5565988" cy="9193073"/>
          </a:xfrm>
          <a:custGeom>
            <a:avLst/>
            <a:gdLst/>
            <a:ahLst/>
            <a:cxnLst/>
            <a:rect l="l" t="t" r="r" b="b"/>
            <a:pathLst>
              <a:path w="5565988" h="9193073">
                <a:moveTo>
                  <a:pt x="5565988" y="0"/>
                </a:moveTo>
                <a:lnTo>
                  <a:pt x="0" y="0"/>
                </a:lnTo>
                <a:lnTo>
                  <a:pt x="0" y="9193074"/>
                </a:lnTo>
                <a:lnTo>
                  <a:pt x="5565988" y="9193074"/>
                </a:lnTo>
                <a:lnTo>
                  <a:pt x="5565988"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11" name="Freeform 11"/>
          <p:cNvSpPr/>
          <p:nvPr/>
        </p:nvSpPr>
        <p:spPr>
          <a:xfrm flipH="1">
            <a:off x="-553325" y="8448330"/>
            <a:ext cx="5565988" cy="9193073"/>
          </a:xfrm>
          <a:custGeom>
            <a:avLst/>
            <a:gdLst/>
            <a:ahLst/>
            <a:cxnLst/>
            <a:rect l="l" t="t" r="r" b="b"/>
            <a:pathLst>
              <a:path w="5565988" h="9193073">
                <a:moveTo>
                  <a:pt x="5565988" y="0"/>
                </a:moveTo>
                <a:lnTo>
                  <a:pt x="0" y="0"/>
                </a:lnTo>
                <a:lnTo>
                  <a:pt x="0" y="9193074"/>
                </a:lnTo>
                <a:lnTo>
                  <a:pt x="5565988" y="9193074"/>
                </a:lnTo>
                <a:lnTo>
                  <a:pt x="5565988"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12" name="Freeform 12"/>
          <p:cNvSpPr/>
          <p:nvPr/>
        </p:nvSpPr>
        <p:spPr>
          <a:xfrm rot="-1521695">
            <a:off x="-1735152" y="1731197"/>
            <a:ext cx="4390055" cy="4932646"/>
          </a:xfrm>
          <a:custGeom>
            <a:avLst/>
            <a:gdLst/>
            <a:ahLst/>
            <a:cxnLst/>
            <a:rect l="l" t="t" r="r" b="b"/>
            <a:pathLst>
              <a:path w="4390055" h="4932646">
                <a:moveTo>
                  <a:pt x="0" y="0"/>
                </a:moveTo>
                <a:lnTo>
                  <a:pt x="4390054" y="0"/>
                </a:lnTo>
                <a:lnTo>
                  <a:pt x="4390054" y="4932646"/>
                </a:lnTo>
                <a:lnTo>
                  <a:pt x="0" y="493264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sp>
        <p:nvSpPr>
          <p:cNvPr id="13" name="Freeform 13"/>
          <p:cNvSpPr/>
          <p:nvPr/>
        </p:nvSpPr>
        <p:spPr>
          <a:xfrm>
            <a:off x="-1079394" y="5614325"/>
            <a:ext cx="2875209" cy="2612847"/>
          </a:xfrm>
          <a:custGeom>
            <a:avLst/>
            <a:gdLst/>
            <a:ahLst/>
            <a:cxnLst/>
            <a:rect l="l" t="t" r="r" b="b"/>
            <a:pathLst>
              <a:path w="2875209" h="2612847">
                <a:moveTo>
                  <a:pt x="0" y="0"/>
                </a:moveTo>
                <a:lnTo>
                  <a:pt x="2875209" y="0"/>
                </a:lnTo>
                <a:lnTo>
                  <a:pt x="2875209" y="2612847"/>
                </a:lnTo>
                <a:lnTo>
                  <a:pt x="0" y="261284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vi-VN"/>
          </a:p>
        </p:txBody>
      </p:sp>
      <p:sp>
        <p:nvSpPr>
          <p:cNvPr id="14" name="Freeform 14"/>
          <p:cNvSpPr/>
          <p:nvPr/>
        </p:nvSpPr>
        <p:spPr>
          <a:xfrm rot="1388758" flipH="1">
            <a:off x="15831388" y="3482497"/>
            <a:ext cx="4390055" cy="4932646"/>
          </a:xfrm>
          <a:custGeom>
            <a:avLst/>
            <a:gdLst/>
            <a:ahLst/>
            <a:cxnLst/>
            <a:rect l="l" t="t" r="r" b="b"/>
            <a:pathLst>
              <a:path w="4390055" h="4932646">
                <a:moveTo>
                  <a:pt x="4390055" y="0"/>
                </a:moveTo>
                <a:lnTo>
                  <a:pt x="0" y="0"/>
                </a:lnTo>
                <a:lnTo>
                  <a:pt x="0" y="4932645"/>
                </a:lnTo>
                <a:lnTo>
                  <a:pt x="4390055" y="4932645"/>
                </a:lnTo>
                <a:lnTo>
                  <a:pt x="4390055"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sp>
        <p:nvSpPr>
          <p:cNvPr id="15" name="Freeform 15"/>
          <p:cNvSpPr/>
          <p:nvPr/>
        </p:nvSpPr>
        <p:spPr>
          <a:xfrm>
            <a:off x="16261764" y="1251533"/>
            <a:ext cx="2875209" cy="2612847"/>
          </a:xfrm>
          <a:custGeom>
            <a:avLst/>
            <a:gdLst/>
            <a:ahLst/>
            <a:cxnLst/>
            <a:rect l="l" t="t" r="r" b="b"/>
            <a:pathLst>
              <a:path w="2875209" h="2612847">
                <a:moveTo>
                  <a:pt x="0" y="0"/>
                </a:moveTo>
                <a:lnTo>
                  <a:pt x="2875209" y="0"/>
                </a:lnTo>
                <a:lnTo>
                  <a:pt x="2875209" y="2612847"/>
                </a:lnTo>
                <a:lnTo>
                  <a:pt x="0" y="261284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vi-VN"/>
          </a:p>
        </p:txBody>
      </p:sp>
      <p:sp>
        <p:nvSpPr>
          <p:cNvPr id="16" name="Freeform 16"/>
          <p:cNvSpPr/>
          <p:nvPr/>
        </p:nvSpPr>
        <p:spPr>
          <a:xfrm>
            <a:off x="11728354" y="3022042"/>
            <a:ext cx="1175478" cy="1175478"/>
          </a:xfrm>
          <a:custGeom>
            <a:avLst/>
            <a:gdLst/>
            <a:ahLst/>
            <a:cxnLst/>
            <a:rect l="l" t="t" r="r" b="b"/>
            <a:pathLst>
              <a:path w="1175478" h="1175478">
                <a:moveTo>
                  <a:pt x="0" y="0"/>
                </a:moveTo>
                <a:lnTo>
                  <a:pt x="1175478" y="0"/>
                </a:lnTo>
                <a:lnTo>
                  <a:pt x="1175478" y="1175478"/>
                </a:lnTo>
                <a:lnTo>
                  <a:pt x="0" y="1175478"/>
                </a:lnTo>
                <a:lnTo>
                  <a:pt x="0" y="0"/>
                </a:lnTo>
                <a:close/>
              </a:path>
            </a:pathLst>
          </a:custGeom>
          <a:blipFill>
            <a:blip r:embed="rId14"/>
            <a:stretch>
              <a:fillRect/>
            </a:stretch>
          </a:blipFill>
        </p:spPr>
        <p:txBody>
          <a:bodyPr/>
          <a:lstStyle/>
          <a:p>
            <a:endParaRPr lang="vi-VN"/>
          </a:p>
        </p:txBody>
      </p:sp>
      <p:sp>
        <p:nvSpPr>
          <p:cNvPr id="17" name="Freeform 17"/>
          <p:cNvSpPr/>
          <p:nvPr/>
        </p:nvSpPr>
        <p:spPr>
          <a:xfrm>
            <a:off x="5260987" y="5927793"/>
            <a:ext cx="905013" cy="905013"/>
          </a:xfrm>
          <a:custGeom>
            <a:avLst/>
            <a:gdLst/>
            <a:ahLst/>
            <a:cxnLst/>
            <a:rect l="l" t="t" r="r" b="b"/>
            <a:pathLst>
              <a:path w="905013" h="905013">
                <a:moveTo>
                  <a:pt x="0" y="0"/>
                </a:moveTo>
                <a:lnTo>
                  <a:pt x="905013" y="0"/>
                </a:lnTo>
                <a:lnTo>
                  <a:pt x="905013" y="905013"/>
                </a:lnTo>
                <a:lnTo>
                  <a:pt x="0" y="905013"/>
                </a:lnTo>
                <a:lnTo>
                  <a:pt x="0" y="0"/>
                </a:lnTo>
                <a:close/>
              </a:path>
            </a:pathLst>
          </a:custGeom>
          <a:blipFill>
            <a:blip r:embed="rId15"/>
            <a:stretch>
              <a:fillRect/>
            </a:stretch>
          </a:blipFill>
        </p:spPr>
        <p:txBody>
          <a:bodyPr/>
          <a:lstStyle/>
          <a:p>
            <a:endParaRPr lang="vi-V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3444" b="-13444"/>
            </a:stretch>
          </a:blipFill>
        </p:spPr>
        <p:txBody>
          <a:bodyPr/>
          <a:lstStyle/>
          <a:p>
            <a:endParaRPr lang="vi-VN"/>
          </a:p>
        </p:txBody>
      </p:sp>
      <p:sp>
        <p:nvSpPr>
          <p:cNvPr id="3" name="Freeform 3"/>
          <p:cNvSpPr/>
          <p:nvPr/>
        </p:nvSpPr>
        <p:spPr>
          <a:xfrm rot="-5400000">
            <a:off x="4094636" y="-2456825"/>
            <a:ext cx="11077748" cy="17308981"/>
          </a:xfrm>
          <a:custGeom>
            <a:avLst/>
            <a:gdLst/>
            <a:ahLst/>
            <a:cxnLst/>
            <a:rect l="l" t="t" r="r" b="b"/>
            <a:pathLst>
              <a:path w="11077748" h="17308981">
                <a:moveTo>
                  <a:pt x="0" y="0"/>
                </a:moveTo>
                <a:lnTo>
                  <a:pt x="11077747" y="0"/>
                </a:lnTo>
                <a:lnTo>
                  <a:pt x="11077747" y="17308981"/>
                </a:lnTo>
                <a:lnTo>
                  <a:pt x="0" y="17308981"/>
                </a:lnTo>
                <a:lnTo>
                  <a:pt x="0" y="0"/>
                </a:lnTo>
                <a:close/>
              </a:path>
            </a:pathLst>
          </a:custGeom>
          <a:blipFill>
            <a:blip r:embed="rId3">
              <a:alphaModFix amt="49000"/>
              <a:extLst>
                <a:ext uri="{96DAC541-7B7A-43D3-8B79-37D633B846F1}">
                  <asvg:svgBlip xmlns:asvg="http://schemas.microsoft.com/office/drawing/2016/SVG/main" r:embed="rId4"/>
                </a:ext>
              </a:extLst>
            </a:blip>
            <a:stretch>
              <a:fillRect/>
            </a:stretch>
          </a:blipFill>
        </p:spPr>
        <p:txBody>
          <a:bodyPr/>
          <a:lstStyle/>
          <a:p>
            <a:endParaRPr lang="vi-VN"/>
          </a:p>
        </p:txBody>
      </p:sp>
      <p:sp>
        <p:nvSpPr>
          <p:cNvPr id="4" name="Freeform 4"/>
          <p:cNvSpPr/>
          <p:nvPr/>
        </p:nvSpPr>
        <p:spPr>
          <a:xfrm>
            <a:off x="13569697" y="7654990"/>
            <a:ext cx="5565988" cy="9193073"/>
          </a:xfrm>
          <a:custGeom>
            <a:avLst/>
            <a:gdLst/>
            <a:ahLst/>
            <a:cxnLst/>
            <a:rect l="l" t="t" r="r" b="b"/>
            <a:pathLst>
              <a:path w="5565988" h="9193073">
                <a:moveTo>
                  <a:pt x="0" y="0"/>
                </a:moveTo>
                <a:lnTo>
                  <a:pt x="5565988" y="0"/>
                </a:lnTo>
                <a:lnTo>
                  <a:pt x="5565988" y="9193074"/>
                </a:lnTo>
                <a:lnTo>
                  <a:pt x="0" y="91930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5" name="Freeform 5"/>
          <p:cNvSpPr/>
          <p:nvPr/>
        </p:nvSpPr>
        <p:spPr>
          <a:xfrm flipH="1">
            <a:off x="-711689" y="7702615"/>
            <a:ext cx="5565988" cy="9193073"/>
          </a:xfrm>
          <a:custGeom>
            <a:avLst/>
            <a:gdLst/>
            <a:ahLst/>
            <a:cxnLst/>
            <a:rect l="l" t="t" r="r" b="b"/>
            <a:pathLst>
              <a:path w="5565988" h="9193073">
                <a:moveTo>
                  <a:pt x="5565989" y="0"/>
                </a:moveTo>
                <a:lnTo>
                  <a:pt x="0" y="0"/>
                </a:lnTo>
                <a:lnTo>
                  <a:pt x="0" y="9193074"/>
                </a:lnTo>
                <a:lnTo>
                  <a:pt x="5565989" y="9193074"/>
                </a:lnTo>
                <a:lnTo>
                  <a:pt x="5565989"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6" name="TextBox 6"/>
          <p:cNvSpPr txBox="1"/>
          <p:nvPr/>
        </p:nvSpPr>
        <p:spPr>
          <a:xfrm>
            <a:off x="2071306" y="2156254"/>
            <a:ext cx="14692490" cy="7669139"/>
          </a:xfrm>
          <a:prstGeom prst="rect">
            <a:avLst/>
          </a:prstGeom>
        </p:spPr>
        <p:txBody>
          <a:bodyPr lIns="0" tIns="0" rIns="0" bIns="0" rtlCol="0" anchor="t">
            <a:spAutoFit/>
          </a:bodyPr>
          <a:lstStyle/>
          <a:p>
            <a:pPr>
              <a:lnSpc>
                <a:spcPts val="4446"/>
              </a:lnSpc>
            </a:pPr>
            <a:r>
              <a:rPr lang="en-US" sz="2925">
                <a:solidFill>
                  <a:srgbClr val="221716"/>
                </a:solidFill>
                <a:latin typeface="Saira Condensed"/>
              </a:rPr>
              <a:t>  </a:t>
            </a:r>
            <a:r>
              <a:rPr lang="en-US" sz="2925">
                <a:solidFill>
                  <a:srgbClr val="221716"/>
                </a:solidFill>
                <a:latin typeface="Saira Condensed Bold"/>
              </a:rPr>
              <a:t>Giao diện người dùng đồ họa (Graphical User Interface - GUI)</a:t>
            </a:r>
            <a:r>
              <a:rPr lang="en-US" sz="2925">
                <a:solidFill>
                  <a:srgbClr val="221716"/>
                </a:solidFill>
                <a:latin typeface="Saira Condensed"/>
              </a:rPr>
              <a:t>.GUI cung cấp chức năng nhập liệu theo cách thân thiện với người dùng. GUI đa dạng từ ứng dụng đến ứng dụng và có thể chứa nhiều điều khiển như hộp văn bản, nhãn, hộp danh sách hay các điều khiển khác. Các ngôn ngữ lập trình khác nhau cung cấp nhiều cách khác nhau để tạo GUI. </a:t>
            </a:r>
          </a:p>
          <a:p>
            <a:pPr>
              <a:lnSpc>
                <a:spcPts val="4446"/>
              </a:lnSpc>
            </a:pPr>
            <a:endParaRPr lang="en-US" sz="2925">
              <a:solidFill>
                <a:srgbClr val="221716"/>
              </a:solidFill>
              <a:latin typeface="Saira Condensed"/>
            </a:endParaRPr>
          </a:p>
          <a:p>
            <a:pPr>
              <a:lnSpc>
                <a:spcPts val="4446"/>
              </a:lnSpc>
            </a:pPr>
            <a:endParaRPr lang="en-US" sz="2925">
              <a:solidFill>
                <a:srgbClr val="221716"/>
              </a:solidFill>
              <a:latin typeface="Saira Condensed"/>
            </a:endParaRPr>
          </a:p>
          <a:p>
            <a:pPr marL="631559" lvl="1" indent="-315780">
              <a:lnSpc>
                <a:spcPts val="4446"/>
              </a:lnSpc>
              <a:buFont typeface="Arial"/>
              <a:buChar char="•"/>
            </a:pPr>
            <a:r>
              <a:rPr lang="en-US" sz="2925">
                <a:solidFill>
                  <a:srgbClr val="221716"/>
                </a:solidFill>
                <a:latin typeface="Saira Condensed"/>
              </a:rPr>
              <a:t> Một phần tử (element) GUI được thiết lập bằng cách sử dụng thủ tục sau:</a:t>
            </a:r>
          </a:p>
          <a:p>
            <a:pPr>
              <a:lnSpc>
                <a:spcPts val="4446"/>
              </a:lnSpc>
            </a:pPr>
            <a:r>
              <a:rPr lang="en-US" sz="2925">
                <a:solidFill>
                  <a:srgbClr val="221716"/>
                </a:solidFill>
                <a:latin typeface="Saira Condensed"/>
              </a:rPr>
              <a:t>-Tạo đối tượng</a:t>
            </a:r>
          </a:p>
          <a:p>
            <a:pPr>
              <a:lnSpc>
                <a:spcPts val="4446"/>
              </a:lnSpc>
            </a:pPr>
            <a:r>
              <a:rPr lang="en-US" sz="2925">
                <a:solidFill>
                  <a:srgbClr val="221716"/>
                </a:solidFill>
                <a:latin typeface="Saira Condensed"/>
              </a:rPr>
              <a:t>-Xác định sự xuất hiện ban đầu của đối tượng</a:t>
            </a:r>
          </a:p>
          <a:p>
            <a:pPr>
              <a:lnSpc>
                <a:spcPts val="4446"/>
              </a:lnSpc>
            </a:pPr>
            <a:r>
              <a:rPr lang="en-US" sz="2925">
                <a:solidFill>
                  <a:srgbClr val="221716"/>
                </a:solidFill>
                <a:latin typeface="Saira Condensed"/>
              </a:rPr>
              <a:t>-Chỉ ra nó nằm ở đâu</a:t>
            </a:r>
          </a:p>
          <a:p>
            <a:pPr>
              <a:lnSpc>
                <a:spcPts val="4446"/>
              </a:lnSpc>
            </a:pPr>
            <a:r>
              <a:rPr lang="en-US" sz="2925">
                <a:solidFill>
                  <a:srgbClr val="221716"/>
                </a:solidFill>
                <a:latin typeface="Saira Condensed"/>
              </a:rPr>
              <a:t>-Thêm phần tử vào giao diện trên màn hình</a:t>
            </a:r>
          </a:p>
          <a:p>
            <a:pPr>
              <a:lnSpc>
                <a:spcPts val="3990"/>
              </a:lnSpc>
            </a:pPr>
            <a:endParaRPr lang="en-US" sz="2925">
              <a:solidFill>
                <a:srgbClr val="221716"/>
              </a:solidFill>
              <a:latin typeface="Saira Condensed"/>
            </a:endParaRPr>
          </a:p>
          <a:p>
            <a:pPr algn="ctr">
              <a:lnSpc>
                <a:spcPts val="3990"/>
              </a:lnSpc>
            </a:pPr>
            <a:endParaRPr lang="en-US" sz="2925">
              <a:solidFill>
                <a:srgbClr val="221716"/>
              </a:solidFill>
              <a:latin typeface="Saira Condensed"/>
            </a:endParaRPr>
          </a:p>
          <a:p>
            <a:pPr algn="ctr">
              <a:lnSpc>
                <a:spcPts val="3990"/>
              </a:lnSpc>
            </a:pPr>
            <a:endParaRPr lang="en-US" sz="2925">
              <a:solidFill>
                <a:srgbClr val="221716"/>
              </a:solidFill>
              <a:latin typeface="Saira Condensed"/>
            </a:endParaRPr>
          </a:p>
        </p:txBody>
      </p:sp>
      <p:grpSp>
        <p:nvGrpSpPr>
          <p:cNvPr id="7" name="Group 7"/>
          <p:cNvGrpSpPr/>
          <p:nvPr/>
        </p:nvGrpSpPr>
        <p:grpSpPr>
          <a:xfrm>
            <a:off x="8838884" y="6346486"/>
            <a:ext cx="9805952" cy="3940514"/>
            <a:chOff x="0" y="0"/>
            <a:chExt cx="2582638" cy="1037831"/>
          </a:xfrm>
        </p:grpSpPr>
        <p:sp>
          <p:nvSpPr>
            <p:cNvPr id="8" name="Freeform 8"/>
            <p:cNvSpPr/>
            <p:nvPr/>
          </p:nvSpPr>
          <p:spPr>
            <a:xfrm>
              <a:off x="0" y="0"/>
              <a:ext cx="2582638" cy="1037831"/>
            </a:xfrm>
            <a:custGeom>
              <a:avLst/>
              <a:gdLst/>
              <a:ahLst/>
              <a:cxnLst/>
              <a:rect l="l" t="t" r="r" b="b"/>
              <a:pathLst>
                <a:path w="2582638" h="1037831">
                  <a:moveTo>
                    <a:pt x="40265" y="0"/>
                  </a:moveTo>
                  <a:lnTo>
                    <a:pt x="2542373" y="0"/>
                  </a:lnTo>
                  <a:cubicBezTo>
                    <a:pt x="2564610" y="0"/>
                    <a:pt x="2582638" y="18027"/>
                    <a:pt x="2582638" y="40265"/>
                  </a:cubicBezTo>
                  <a:lnTo>
                    <a:pt x="2582638" y="997566"/>
                  </a:lnTo>
                  <a:cubicBezTo>
                    <a:pt x="2582638" y="1019804"/>
                    <a:pt x="2564610" y="1037831"/>
                    <a:pt x="2542373" y="1037831"/>
                  </a:cubicBezTo>
                  <a:lnTo>
                    <a:pt x="40265" y="1037831"/>
                  </a:lnTo>
                  <a:cubicBezTo>
                    <a:pt x="18027" y="1037831"/>
                    <a:pt x="0" y="1019804"/>
                    <a:pt x="0" y="997566"/>
                  </a:cubicBezTo>
                  <a:lnTo>
                    <a:pt x="0" y="40265"/>
                  </a:lnTo>
                  <a:cubicBezTo>
                    <a:pt x="0" y="18027"/>
                    <a:pt x="18027" y="0"/>
                    <a:pt x="40265" y="0"/>
                  </a:cubicBezTo>
                  <a:close/>
                </a:path>
              </a:pathLst>
            </a:custGeom>
            <a:solidFill>
              <a:srgbClr val="6C443D"/>
            </a:solidFill>
          </p:spPr>
          <p:txBody>
            <a:bodyPr/>
            <a:lstStyle/>
            <a:p>
              <a:endParaRPr lang="vi-VN"/>
            </a:p>
          </p:txBody>
        </p:sp>
        <p:sp>
          <p:nvSpPr>
            <p:cNvPr id="9" name="TextBox 9"/>
            <p:cNvSpPr txBox="1"/>
            <p:nvPr/>
          </p:nvSpPr>
          <p:spPr>
            <a:xfrm>
              <a:off x="0" y="-85725"/>
              <a:ext cx="2582638" cy="1123556"/>
            </a:xfrm>
            <a:prstGeom prst="rect">
              <a:avLst/>
            </a:prstGeom>
          </p:spPr>
          <p:txBody>
            <a:bodyPr lIns="50800" tIns="50800" rIns="50800" bIns="50800" rtlCol="0" anchor="ctr"/>
            <a:lstStyle/>
            <a:p>
              <a:pPr algn="ctr">
                <a:lnSpc>
                  <a:spcPts val="3990"/>
                </a:lnSpc>
              </a:pPr>
              <a:endParaRPr/>
            </a:p>
          </p:txBody>
        </p:sp>
      </p:grpSp>
      <p:sp>
        <p:nvSpPr>
          <p:cNvPr id="10" name="TextBox 10"/>
          <p:cNvSpPr txBox="1"/>
          <p:nvPr/>
        </p:nvSpPr>
        <p:spPr>
          <a:xfrm>
            <a:off x="5262600" y="322011"/>
            <a:ext cx="7762799" cy="1213353"/>
          </a:xfrm>
          <a:prstGeom prst="rect">
            <a:avLst/>
          </a:prstGeom>
        </p:spPr>
        <p:txBody>
          <a:bodyPr lIns="0" tIns="0" rIns="0" bIns="0" rtlCol="0" anchor="t">
            <a:spAutoFit/>
          </a:bodyPr>
          <a:lstStyle/>
          <a:p>
            <a:pPr algn="ctr">
              <a:lnSpc>
                <a:spcPts val="10157"/>
              </a:lnSpc>
            </a:pPr>
            <a:r>
              <a:rPr lang="en-US" sz="6682">
                <a:solidFill>
                  <a:srgbClr val="221716"/>
                </a:solidFill>
                <a:latin typeface="Saira ExtraCondensed"/>
              </a:rPr>
              <a:t>1.XÂY DỰNG ỨNG DỤNG</a:t>
            </a:r>
          </a:p>
        </p:txBody>
      </p:sp>
      <p:sp>
        <p:nvSpPr>
          <p:cNvPr id="11" name="TextBox 11"/>
          <p:cNvSpPr txBox="1"/>
          <p:nvPr/>
        </p:nvSpPr>
        <p:spPr>
          <a:xfrm>
            <a:off x="1933407" y="1459164"/>
            <a:ext cx="5755779" cy="474335"/>
          </a:xfrm>
          <a:prstGeom prst="rect">
            <a:avLst/>
          </a:prstGeom>
        </p:spPr>
        <p:txBody>
          <a:bodyPr lIns="0" tIns="0" rIns="0" bIns="0" rtlCol="0" anchor="t">
            <a:spAutoFit/>
          </a:bodyPr>
          <a:lstStyle/>
          <a:p>
            <a:pPr marL="566791" lvl="1" indent="-283395" algn="ctr">
              <a:lnSpc>
                <a:spcPts val="3990"/>
              </a:lnSpc>
              <a:buFont typeface="Arial"/>
              <a:buChar char="•"/>
            </a:pPr>
            <a:r>
              <a:rPr lang="en-US" sz="2625">
                <a:solidFill>
                  <a:srgbClr val="221716"/>
                </a:solidFill>
                <a:latin typeface="Saira Condensed"/>
              </a:rPr>
              <a:t>Giao diện tương tác với người dùng</a:t>
            </a:r>
          </a:p>
        </p:txBody>
      </p:sp>
      <p:sp>
        <p:nvSpPr>
          <p:cNvPr id="12" name="TextBox 12"/>
          <p:cNvSpPr txBox="1"/>
          <p:nvPr/>
        </p:nvSpPr>
        <p:spPr>
          <a:xfrm>
            <a:off x="9417551" y="6601199"/>
            <a:ext cx="8569650" cy="3835918"/>
          </a:xfrm>
          <a:prstGeom prst="rect">
            <a:avLst/>
          </a:prstGeom>
        </p:spPr>
        <p:txBody>
          <a:bodyPr lIns="0" tIns="0" rIns="0" bIns="0" rtlCol="0" anchor="t">
            <a:spAutoFit/>
          </a:bodyPr>
          <a:lstStyle/>
          <a:p>
            <a:pPr>
              <a:lnSpc>
                <a:spcPts val="4374"/>
              </a:lnSpc>
            </a:pPr>
            <a:r>
              <a:rPr lang="en-US" sz="2877">
                <a:solidFill>
                  <a:srgbClr val="EBD4B5"/>
                </a:solidFill>
                <a:latin typeface="Saira ExtraCondensed"/>
              </a:rPr>
              <a:t> Một thành phần (component) GUI là một đối tượng trực quan. Người dùng tương tác với đối tượng này thông qua con trỏ chuột hay bàn phím. Các thành phần như là button, label v.v… có thể được nhìn thấy trên màn hình. Bất kỳ cái gì chung cho tất cả các thành phần GUI đều được tìm thấy trong lớp Component. Để tạo các đối tượng GUI chúng ta cần nhập gói </a:t>
            </a:r>
            <a:r>
              <a:rPr lang="en-US" sz="2877">
                <a:solidFill>
                  <a:srgbClr val="8D0519"/>
                </a:solidFill>
                <a:latin typeface="Saira ExtraCondensed"/>
              </a:rPr>
              <a:t>j</a:t>
            </a:r>
            <a:r>
              <a:rPr lang="en-US" sz="2877">
                <a:solidFill>
                  <a:srgbClr val="8D0519"/>
                </a:solidFill>
                <a:latin typeface="Saira ExtraCondensed Bold"/>
              </a:rPr>
              <a:t>ava.awt</a:t>
            </a:r>
            <a:r>
              <a:rPr lang="en-US" sz="2877">
                <a:solidFill>
                  <a:srgbClr val="8D0519"/>
                </a:solidFill>
                <a:latin typeface="Saira ExtraCondensed"/>
              </a:rPr>
              <a:t> </a:t>
            </a:r>
            <a:r>
              <a:rPr lang="en-US" sz="2877">
                <a:solidFill>
                  <a:srgbClr val="E8D3B5"/>
                </a:solidFill>
                <a:latin typeface="Saira ExtraCondensed"/>
              </a:rPr>
              <a:t>hoặc gói</a:t>
            </a:r>
            <a:r>
              <a:rPr lang="en-US" sz="2877">
                <a:solidFill>
                  <a:srgbClr val="8D0519"/>
                </a:solidFill>
                <a:latin typeface="Saira ExtraCondensed"/>
              </a:rPr>
              <a:t> </a:t>
            </a:r>
            <a:r>
              <a:rPr lang="en-US" sz="2877">
                <a:solidFill>
                  <a:srgbClr val="8D0519"/>
                </a:solidFill>
                <a:latin typeface="Saira ExtraCondensed Bold"/>
              </a:rPr>
              <a:t>javax.swing.</a:t>
            </a:r>
          </a:p>
          <a:p>
            <a:pPr>
              <a:lnSpc>
                <a:spcPts val="4374"/>
              </a:lnSpc>
            </a:pPr>
            <a:endParaRPr lang="en-US" sz="2877">
              <a:solidFill>
                <a:srgbClr val="8D0519"/>
              </a:solidFill>
              <a:latin typeface="Saira ExtraCondensed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vi-VN"/>
          </a:p>
        </p:txBody>
      </p:sp>
      <p:sp>
        <p:nvSpPr>
          <p:cNvPr id="3" name="Freeform 3"/>
          <p:cNvSpPr/>
          <p:nvPr/>
        </p:nvSpPr>
        <p:spPr>
          <a:xfrm rot="-5400000">
            <a:off x="2128265" y="-525226"/>
            <a:ext cx="13863904" cy="16398166"/>
          </a:xfrm>
          <a:custGeom>
            <a:avLst/>
            <a:gdLst/>
            <a:ahLst/>
            <a:cxnLst/>
            <a:rect l="l" t="t" r="r" b="b"/>
            <a:pathLst>
              <a:path w="13863904" h="16398166">
                <a:moveTo>
                  <a:pt x="0" y="0"/>
                </a:moveTo>
                <a:lnTo>
                  <a:pt x="13863904" y="0"/>
                </a:lnTo>
                <a:lnTo>
                  <a:pt x="13863904" y="16398166"/>
                </a:lnTo>
                <a:lnTo>
                  <a:pt x="0" y="163981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4" name="Freeform 4"/>
          <p:cNvSpPr/>
          <p:nvPr/>
        </p:nvSpPr>
        <p:spPr>
          <a:xfrm>
            <a:off x="-1162136" y="7488391"/>
            <a:ext cx="3362618" cy="3539598"/>
          </a:xfrm>
          <a:custGeom>
            <a:avLst/>
            <a:gdLst/>
            <a:ahLst/>
            <a:cxnLst/>
            <a:rect l="l" t="t" r="r" b="b"/>
            <a:pathLst>
              <a:path w="3362618" h="3539598">
                <a:moveTo>
                  <a:pt x="0" y="0"/>
                </a:moveTo>
                <a:lnTo>
                  <a:pt x="3362618" y="0"/>
                </a:lnTo>
                <a:lnTo>
                  <a:pt x="3362618" y="3539598"/>
                </a:lnTo>
                <a:lnTo>
                  <a:pt x="0" y="353959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5" name="TextBox 5"/>
          <p:cNvSpPr txBox="1"/>
          <p:nvPr/>
        </p:nvSpPr>
        <p:spPr>
          <a:xfrm>
            <a:off x="1946467" y="2885741"/>
            <a:ext cx="15058818" cy="7184276"/>
          </a:xfrm>
          <a:prstGeom prst="rect">
            <a:avLst/>
          </a:prstGeom>
        </p:spPr>
        <p:txBody>
          <a:bodyPr lIns="0" tIns="0" rIns="0" bIns="0" rtlCol="0" anchor="t">
            <a:spAutoFit/>
          </a:bodyPr>
          <a:lstStyle/>
          <a:p>
            <a:pPr>
              <a:lnSpc>
                <a:spcPts val="2759"/>
              </a:lnSpc>
            </a:pPr>
            <a:r>
              <a:rPr lang="en-US" sz="1815">
                <a:solidFill>
                  <a:srgbClr val="221716"/>
                </a:solidFill>
                <a:latin typeface="Glacial Indifference Bold"/>
              </a:rPr>
              <a:t> Lớp Color</a:t>
            </a:r>
          </a:p>
          <a:p>
            <a:pPr>
              <a:lnSpc>
                <a:spcPts val="2759"/>
              </a:lnSpc>
            </a:pPr>
            <a:r>
              <a:rPr lang="en-US" sz="1815">
                <a:solidFill>
                  <a:srgbClr val="221716"/>
                </a:solidFill>
                <a:latin typeface="Glacial Indifference"/>
              </a:rPr>
              <a:t>-Màu được tạo từ 3 màu: đỏ , xanh lá cây hoặc xanh da trời. Mỗi màu được biểu diễn bởi một giá trị kiểu byte, từ 0 (tối nhất) </a:t>
            </a:r>
          </a:p>
          <a:p>
            <a:pPr>
              <a:lnSpc>
                <a:spcPts val="2759"/>
              </a:lnSpc>
            </a:pPr>
            <a:r>
              <a:rPr lang="en-US" sz="1815">
                <a:solidFill>
                  <a:srgbClr val="221716"/>
                </a:solidFill>
                <a:latin typeface="Glacial Indifference"/>
              </a:rPr>
              <a:t>đến 255 (sáng nhất) -&gt; RGB model. </a:t>
            </a:r>
          </a:p>
          <a:p>
            <a:pPr>
              <a:lnSpc>
                <a:spcPts val="2759"/>
              </a:lnSpc>
            </a:pPr>
            <a:r>
              <a:rPr lang="en-US" sz="1815">
                <a:solidFill>
                  <a:srgbClr val="221716"/>
                </a:solidFill>
                <a:latin typeface="Glacial Indifference"/>
              </a:rPr>
              <a:t> Color c = new Color(r, g, b); </a:t>
            </a:r>
          </a:p>
          <a:p>
            <a:pPr>
              <a:lnSpc>
                <a:spcPts val="2759"/>
              </a:lnSpc>
            </a:pPr>
            <a:r>
              <a:rPr lang="en-US" sz="1815">
                <a:solidFill>
                  <a:srgbClr val="221716"/>
                </a:solidFill>
                <a:latin typeface="Glacial Indifference"/>
              </a:rPr>
              <a:t>-r, g, and b chỉ tới 1 màu đỏ, xanh lá cây, xanh da trời bởi các components của nó. </a:t>
            </a:r>
          </a:p>
          <a:p>
            <a:pPr>
              <a:lnSpc>
                <a:spcPts val="2759"/>
              </a:lnSpc>
            </a:pPr>
            <a:r>
              <a:rPr lang="en-US" sz="1815">
                <a:solidFill>
                  <a:srgbClr val="221716"/>
                </a:solidFill>
                <a:latin typeface="Glacial Indifference"/>
              </a:rPr>
              <a:t>Ví dụ: </a:t>
            </a:r>
          </a:p>
          <a:p>
            <a:pPr>
              <a:lnSpc>
                <a:spcPts val="2759"/>
              </a:lnSpc>
            </a:pPr>
            <a:r>
              <a:rPr lang="en-US" sz="1815">
                <a:solidFill>
                  <a:srgbClr val="221716"/>
                </a:solidFill>
                <a:latin typeface="Glacial Indifference"/>
              </a:rPr>
              <a:t>Color c = new Color(228, 100, 255);</a:t>
            </a:r>
          </a:p>
          <a:p>
            <a:pPr>
              <a:lnSpc>
                <a:spcPts val="2759"/>
              </a:lnSpc>
            </a:pPr>
            <a:r>
              <a:rPr lang="en-US" sz="1815">
                <a:solidFill>
                  <a:srgbClr val="221716"/>
                </a:solidFill>
                <a:latin typeface="Glacial Indifference"/>
              </a:rPr>
              <a:t>-13 màu chuẩn (</a:t>
            </a:r>
            <a:r>
              <a:rPr lang="en-US" sz="1815">
                <a:solidFill>
                  <a:srgbClr val="221716"/>
                </a:solidFill>
                <a:latin typeface="Glacial Indifference Bold"/>
              </a:rPr>
              <a:t>black, blue, cyan, darkGray, gray, green, lightGray, magenta, orange, pink, red, white, yellow</a:t>
            </a:r>
            <a:r>
              <a:rPr lang="en-US" sz="1815">
                <a:solidFill>
                  <a:srgbClr val="221716"/>
                </a:solidFill>
                <a:latin typeface="Glacial Indifference"/>
              </a:rPr>
              <a:t>) được định nghĩa như hằng số trong java.awt.Color. </a:t>
            </a:r>
          </a:p>
          <a:p>
            <a:pPr>
              <a:lnSpc>
                <a:spcPts val="2759"/>
              </a:lnSpc>
            </a:pPr>
            <a:r>
              <a:rPr lang="en-US" sz="1815">
                <a:solidFill>
                  <a:srgbClr val="221716"/>
                </a:solidFill>
                <a:latin typeface="Glacial Indifference"/>
              </a:rPr>
              <a:t>-Từ JDK 1.4: BLACK, BLUE, CYAN, DARK_GRAY, GRAY, GREEN, LIGHT_GRAY, MAGENTA, ORANGE, PINK, RED, WHITE, and YELLOW</a:t>
            </a:r>
          </a:p>
          <a:p>
            <a:pPr>
              <a:lnSpc>
                <a:spcPts val="2759"/>
              </a:lnSpc>
            </a:pPr>
            <a:r>
              <a:rPr lang="en-US" sz="1815">
                <a:solidFill>
                  <a:srgbClr val="221716"/>
                </a:solidFill>
                <a:latin typeface="Glacial Indifference"/>
              </a:rPr>
              <a:t> </a:t>
            </a:r>
          </a:p>
          <a:p>
            <a:pPr>
              <a:lnSpc>
                <a:spcPts val="2759"/>
              </a:lnSpc>
            </a:pPr>
            <a:r>
              <a:rPr lang="en-US" sz="1815">
                <a:solidFill>
                  <a:srgbClr val="221716"/>
                </a:solidFill>
                <a:latin typeface="Glacial Indifference"/>
              </a:rPr>
              <a:t>-Thiết lập màu nền (background) và nổi (foreground) : </a:t>
            </a:r>
          </a:p>
          <a:p>
            <a:pPr>
              <a:lnSpc>
                <a:spcPts val="2759"/>
              </a:lnSpc>
            </a:pPr>
            <a:r>
              <a:rPr lang="en-US" sz="1815">
                <a:solidFill>
                  <a:srgbClr val="221716"/>
                </a:solidFill>
                <a:latin typeface="Glacial Indifference"/>
              </a:rPr>
              <a:t>setBackground(Color c) </a:t>
            </a:r>
          </a:p>
          <a:p>
            <a:pPr>
              <a:lnSpc>
                <a:spcPts val="2759"/>
              </a:lnSpc>
            </a:pPr>
            <a:r>
              <a:rPr lang="en-US" sz="1815">
                <a:solidFill>
                  <a:srgbClr val="221716"/>
                </a:solidFill>
                <a:latin typeface="Glacial Indifference"/>
              </a:rPr>
              <a:t>setForeground(Color c) </a:t>
            </a:r>
          </a:p>
          <a:p>
            <a:pPr>
              <a:lnSpc>
                <a:spcPts val="2759"/>
              </a:lnSpc>
            </a:pPr>
            <a:r>
              <a:rPr lang="en-US" sz="1815">
                <a:solidFill>
                  <a:srgbClr val="221716"/>
                </a:solidFill>
                <a:latin typeface="Glacial Indifference"/>
              </a:rPr>
              <a:t>Ví dụ:</a:t>
            </a:r>
          </a:p>
          <a:p>
            <a:pPr>
              <a:lnSpc>
                <a:spcPts val="2759"/>
              </a:lnSpc>
            </a:pPr>
            <a:r>
              <a:rPr lang="en-US" sz="1815">
                <a:solidFill>
                  <a:srgbClr val="221716"/>
                </a:solidFill>
                <a:latin typeface="Glacial Indifference"/>
              </a:rPr>
              <a:t>jbt.setBackground(Color.yellow);</a:t>
            </a:r>
          </a:p>
          <a:p>
            <a:pPr>
              <a:lnSpc>
                <a:spcPts val="2759"/>
              </a:lnSpc>
            </a:pPr>
            <a:r>
              <a:rPr lang="en-US" sz="1815">
                <a:solidFill>
                  <a:srgbClr val="221716"/>
                </a:solidFill>
                <a:latin typeface="Glacial Indifference"/>
              </a:rPr>
              <a:t>jbt.setForeground(Color.red);</a:t>
            </a:r>
          </a:p>
          <a:p>
            <a:pPr>
              <a:lnSpc>
                <a:spcPts val="2759"/>
              </a:lnSpc>
            </a:pPr>
            <a:r>
              <a:rPr lang="en-US" sz="1815">
                <a:solidFill>
                  <a:srgbClr val="221716"/>
                </a:solidFill>
                <a:latin typeface="Glacial Indifference"/>
              </a:rPr>
              <a:t> </a:t>
            </a:r>
            <a:r>
              <a:rPr lang="en-US" sz="1815">
                <a:solidFill>
                  <a:srgbClr val="221716"/>
                </a:solidFill>
                <a:latin typeface="Glacial Indifference Bold"/>
              </a:rPr>
              <a:t>Font:</a:t>
            </a:r>
          </a:p>
          <a:p>
            <a:pPr>
              <a:lnSpc>
                <a:spcPts val="2759"/>
              </a:lnSpc>
            </a:pPr>
            <a:r>
              <a:rPr lang="en-US" sz="1815">
                <a:solidFill>
                  <a:srgbClr val="221716"/>
                </a:solidFill>
                <a:latin typeface="Glacial Indifference"/>
              </a:rPr>
              <a:t>Ví dụ:</a:t>
            </a:r>
          </a:p>
          <a:p>
            <a:pPr>
              <a:lnSpc>
                <a:spcPts val="2759"/>
              </a:lnSpc>
            </a:pPr>
            <a:r>
              <a:rPr lang="en-US" sz="1815">
                <a:solidFill>
                  <a:srgbClr val="221716"/>
                </a:solidFill>
                <a:latin typeface="Glacial Indifference"/>
              </a:rPr>
              <a:t>          </a:t>
            </a:r>
            <a:r>
              <a:rPr lang="en-US" sz="1815">
                <a:solidFill>
                  <a:srgbClr val="221716"/>
                </a:solidFill>
                <a:latin typeface="Glacial Indifference Bold"/>
              </a:rPr>
              <a:t> batdau.setFont(new java.awt.Font("Times New Roman", 0, 24));</a:t>
            </a:r>
          </a:p>
          <a:p>
            <a:pPr>
              <a:lnSpc>
                <a:spcPts val="2759"/>
              </a:lnSpc>
            </a:pPr>
            <a:endParaRPr lang="en-US" sz="1815">
              <a:solidFill>
                <a:srgbClr val="221716"/>
              </a:solidFill>
              <a:latin typeface="Glacial Indifference Bold"/>
            </a:endParaRPr>
          </a:p>
        </p:txBody>
      </p:sp>
      <p:sp>
        <p:nvSpPr>
          <p:cNvPr id="6" name="Freeform 6"/>
          <p:cNvSpPr/>
          <p:nvPr/>
        </p:nvSpPr>
        <p:spPr>
          <a:xfrm rot="-1225482">
            <a:off x="14212796" y="-929754"/>
            <a:ext cx="4381672" cy="4612286"/>
          </a:xfrm>
          <a:custGeom>
            <a:avLst/>
            <a:gdLst/>
            <a:ahLst/>
            <a:cxnLst/>
            <a:rect l="l" t="t" r="r" b="b"/>
            <a:pathLst>
              <a:path w="4381672" h="4612286">
                <a:moveTo>
                  <a:pt x="0" y="0"/>
                </a:moveTo>
                <a:lnTo>
                  <a:pt x="4381671" y="0"/>
                </a:lnTo>
                <a:lnTo>
                  <a:pt x="4381671" y="4612286"/>
                </a:lnTo>
                <a:lnTo>
                  <a:pt x="0" y="46122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grpSp>
        <p:nvGrpSpPr>
          <p:cNvPr id="7" name="Group 7"/>
          <p:cNvGrpSpPr/>
          <p:nvPr/>
        </p:nvGrpSpPr>
        <p:grpSpPr>
          <a:xfrm>
            <a:off x="9948277" y="6506454"/>
            <a:ext cx="4244029" cy="2980805"/>
            <a:chOff x="0" y="0"/>
            <a:chExt cx="1157253" cy="812800"/>
          </a:xfrm>
        </p:grpSpPr>
        <p:sp>
          <p:nvSpPr>
            <p:cNvPr id="8" name="Freeform 8"/>
            <p:cNvSpPr/>
            <p:nvPr/>
          </p:nvSpPr>
          <p:spPr>
            <a:xfrm>
              <a:off x="0" y="0"/>
              <a:ext cx="1157253" cy="812800"/>
            </a:xfrm>
            <a:custGeom>
              <a:avLst/>
              <a:gdLst/>
              <a:ahLst/>
              <a:cxnLst/>
              <a:rect l="l" t="t" r="r" b="b"/>
              <a:pathLst>
                <a:path w="1157253" h="812800">
                  <a:moveTo>
                    <a:pt x="41956" y="0"/>
                  </a:moveTo>
                  <a:lnTo>
                    <a:pt x="1115297" y="0"/>
                  </a:lnTo>
                  <a:cubicBezTo>
                    <a:pt x="1138469" y="0"/>
                    <a:pt x="1157253" y="18785"/>
                    <a:pt x="1157253" y="41956"/>
                  </a:cubicBezTo>
                  <a:lnTo>
                    <a:pt x="1157253" y="770844"/>
                  </a:lnTo>
                  <a:cubicBezTo>
                    <a:pt x="1157253" y="781971"/>
                    <a:pt x="1152833" y="792643"/>
                    <a:pt x="1144965" y="800511"/>
                  </a:cubicBezTo>
                  <a:cubicBezTo>
                    <a:pt x="1137096" y="808380"/>
                    <a:pt x="1126425" y="812800"/>
                    <a:pt x="1115297" y="812800"/>
                  </a:cubicBezTo>
                  <a:lnTo>
                    <a:pt x="41956" y="812800"/>
                  </a:lnTo>
                  <a:cubicBezTo>
                    <a:pt x="30829" y="812800"/>
                    <a:pt x="20157" y="808380"/>
                    <a:pt x="12289" y="800511"/>
                  </a:cubicBezTo>
                  <a:cubicBezTo>
                    <a:pt x="4420" y="792643"/>
                    <a:pt x="0" y="781971"/>
                    <a:pt x="0" y="770844"/>
                  </a:cubicBezTo>
                  <a:lnTo>
                    <a:pt x="0" y="41956"/>
                  </a:lnTo>
                  <a:cubicBezTo>
                    <a:pt x="0" y="30829"/>
                    <a:pt x="4420" y="20157"/>
                    <a:pt x="12289" y="12289"/>
                  </a:cubicBezTo>
                  <a:cubicBezTo>
                    <a:pt x="20157" y="4420"/>
                    <a:pt x="30829" y="0"/>
                    <a:pt x="41956" y="0"/>
                  </a:cubicBezTo>
                  <a:close/>
                </a:path>
              </a:pathLst>
            </a:custGeom>
            <a:blipFill>
              <a:blip r:embed="rId7"/>
              <a:stretch>
                <a:fillRect t="-3241" r="-5654" b="-3241"/>
              </a:stretch>
            </a:blipFill>
          </p:spPr>
          <p:txBody>
            <a:bodyPr/>
            <a:lstStyle/>
            <a:p>
              <a:endParaRPr lang="vi-VN"/>
            </a:p>
          </p:txBody>
        </p:sp>
      </p:grpSp>
      <p:sp>
        <p:nvSpPr>
          <p:cNvPr id="9" name="TextBox 9"/>
          <p:cNvSpPr txBox="1"/>
          <p:nvPr/>
        </p:nvSpPr>
        <p:spPr>
          <a:xfrm>
            <a:off x="2569159" y="1540369"/>
            <a:ext cx="3815080" cy="1167036"/>
          </a:xfrm>
          <a:prstGeom prst="rect">
            <a:avLst/>
          </a:prstGeom>
        </p:spPr>
        <p:txBody>
          <a:bodyPr lIns="0" tIns="0" rIns="0" bIns="0" rtlCol="0" anchor="t">
            <a:spAutoFit/>
          </a:bodyPr>
          <a:lstStyle/>
          <a:p>
            <a:pPr>
              <a:lnSpc>
                <a:spcPts val="9788"/>
              </a:lnSpc>
            </a:pPr>
            <a:r>
              <a:rPr lang="en-US" sz="6439">
                <a:solidFill>
                  <a:srgbClr val="221716"/>
                </a:solidFill>
                <a:latin typeface="Saira ExtraCondensed Ultra-Bold"/>
              </a:rPr>
              <a:t>GÓI JAVA AWT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vi-VN"/>
          </a:p>
        </p:txBody>
      </p:sp>
      <p:sp>
        <p:nvSpPr>
          <p:cNvPr id="3" name="Freeform 3"/>
          <p:cNvSpPr/>
          <p:nvPr/>
        </p:nvSpPr>
        <p:spPr>
          <a:xfrm>
            <a:off x="-1162136" y="8446068"/>
            <a:ext cx="2452825" cy="2581921"/>
          </a:xfrm>
          <a:custGeom>
            <a:avLst/>
            <a:gdLst/>
            <a:ahLst/>
            <a:cxnLst/>
            <a:rect l="l" t="t" r="r" b="b"/>
            <a:pathLst>
              <a:path w="2452825" h="2581921">
                <a:moveTo>
                  <a:pt x="0" y="0"/>
                </a:moveTo>
                <a:lnTo>
                  <a:pt x="2452825" y="0"/>
                </a:lnTo>
                <a:lnTo>
                  <a:pt x="2452825" y="2581921"/>
                </a:lnTo>
                <a:lnTo>
                  <a:pt x="0" y="25819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4" name="TextBox 4"/>
          <p:cNvSpPr txBox="1"/>
          <p:nvPr/>
        </p:nvSpPr>
        <p:spPr>
          <a:xfrm>
            <a:off x="1485919" y="1226842"/>
            <a:ext cx="15316162" cy="9060158"/>
          </a:xfrm>
          <a:prstGeom prst="rect">
            <a:avLst/>
          </a:prstGeom>
        </p:spPr>
        <p:txBody>
          <a:bodyPr lIns="0" tIns="0" rIns="0" bIns="0" rtlCol="0" anchor="t">
            <a:spAutoFit/>
          </a:bodyPr>
          <a:lstStyle/>
          <a:p>
            <a:pPr>
              <a:lnSpc>
                <a:spcPts val="2681"/>
              </a:lnSpc>
            </a:pPr>
            <a:r>
              <a:rPr lang="en-US" sz="1764">
                <a:solidFill>
                  <a:srgbClr val="221716"/>
                </a:solidFill>
                <a:latin typeface="Maven Pro"/>
              </a:rPr>
              <a:t>  </a:t>
            </a:r>
            <a:r>
              <a:rPr lang="en-US" sz="1764">
                <a:solidFill>
                  <a:srgbClr val="221716"/>
                </a:solidFill>
                <a:latin typeface="Maven Pro Bold"/>
              </a:rPr>
              <a:t>Frame: </a:t>
            </a:r>
          </a:p>
          <a:p>
            <a:pPr>
              <a:lnSpc>
                <a:spcPts val="2681"/>
              </a:lnSpc>
            </a:pPr>
            <a:r>
              <a:rPr lang="en-US" sz="1764">
                <a:solidFill>
                  <a:srgbClr val="221716"/>
                </a:solidFill>
                <a:latin typeface="Maven Pro"/>
              </a:rPr>
              <a:t>-cửa sổ không nằm bên trong cửa sổ khác; thành phần cơ bản để chứa các GUI khác.</a:t>
            </a:r>
          </a:p>
          <a:p>
            <a:pPr>
              <a:lnSpc>
                <a:spcPts val="2681"/>
              </a:lnSpc>
            </a:pPr>
            <a:r>
              <a:rPr lang="en-US" sz="1764">
                <a:solidFill>
                  <a:srgbClr val="221716"/>
                </a:solidFill>
                <a:latin typeface="Maven Pro"/>
              </a:rPr>
              <a:t>-Lớp JFrame được dùng đề tạo cửa sổ. </a:t>
            </a:r>
          </a:p>
          <a:p>
            <a:pPr>
              <a:lnSpc>
                <a:spcPts val="2681"/>
              </a:lnSpc>
            </a:pPr>
            <a:r>
              <a:rPr lang="en-US" sz="1764">
                <a:solidFill>
                  <a:srgbClr val="221716"/>
                </a:solidFill>
                <a:latin typeface="Maven Pro"/>
              </a:rPr>
              <a:t>-Với các chương trình GUI Swing -&gt; sử dụng JFrame -&gt; tạo cửa sổ.</a:t>
            </a:r>
          </a:p>
          <a:p>
            <a:pPr>
              <a:lnSpc>
                <a:spcPts val="2681"/>
              </a:lnSpc>
            </a:pPr>
            <a:r>
              <a:rPr lang="en-US" sz="1764">
                <a:solidFill>
                  <a:srgbClr val="221716"/>
                </a:solidFill>
                <a:latin typeface="Maven Pro"/>
              </a:rPr>
              <a:t>Cách tạo một Frame:</a:t>
            </a:r>
          </a:p>
          <a:p>
            <a:pPr>
              <a:lnSpc>
                <a:spcPts val="2681"/>
              </a:lnSpc>
            </a:pPr>
            <a:r>
              <a:rPr lang="en-US" sz="1764">
                <a:solidFill>
                  <a:srgbClr val="221716"/>
                </a:solidFill>
                <a:latin typeface="Maven Pro"/>
              </a:rPr>
              <a:t>     Ví dụ:</a:t>
            </a:r>
          </a:p>
          <a:p>
            <a:pPr>
              <a:lnSpc>
                <a:spcPts val="2681"/>
              </a:lnSpc>
            </a:pPr>
            <a:r>
              <a:rPr lang="en-US" sz="1764">
                <a:solidFill>
                  <a:srgbClr val="221716"/>
                </a:solidFill>
                <a:latin typeface="Maven Pro"/>
              </a:rPr>
              <a:t>import javax.swing.*;</a:t>
            </a:r>
          </a:p>
          <a:p>
            <a:pPr>
              <a:lnSpc>
                <a:spcPts val="2681"/>
              </a:lnSpc>
            </a:pPr>
            <a:r>
              <a:rPr lang="en-US" sz="1764">
                <a:solidFill>
                  <a:srgbClr val="221716"/>
                </a:solidFill>
                <a:latin typeface="Maven Pro"/>
              </a:rPr>
              <a:t> public class MyFrame {</a:t>
            </a:r>
          </a:p>
          <a:p>
            <a:pPr>
              <a:lnSpc>
                <a:spcPts val="2681"/>
              </a:lnSpc>
            </a:pPr>
            <a:r>
              <a:rPr lang="en-US" sz="1764">
                <a:solidFill>
                  <a:srgbClr val="221716"/>
                </a:solidFill>
                <a:latin typeface="Maven Pro"/>
              </a:rPr>
              <a:t>                public static void main(String[] args) {</a:t>
            </a:r>
          </a:p>
          <a:p>
            <a:pPr>
              <a:lnSpc>
                <a:spcPts val="2681"/>
              </a:lnSpc>
            </a:pPr>
            <a:r>
              <a:rPr lang="en-US" sz="1764">
                <a:solidFill>
                  <a:srgbClr val="221716"/>
                </a:solidFill>
                <a:latin typeface="Maven Pro"/>
              </a:rPr>
              <a:t>                             JFrame frame = new JFrame("Test Frame");</a:t>
            </a:r>
          </a:p>
          <a:p>
            <a:pPr>
              <a:lnSpc>
                <a:spcPts val="2681"/>
              </a:lnSpc>
            </a:pPr>
            <a:r>
              <a:rPr lang="en-US" sz="1764">
                <a:solidFill>
                  <a:srgbClr val="221716"/>
                </a:solidFill>
                <a:latin typeface="Maven Pro"/>
              </a:rPr>
              <a:t>                             frame.setSize(400, 300);</a:t>
            </a:r>
          </a:p>
          <a:p>
            <a:pPr>
              <a:lnSpc>
                <a:spcPts val="2681"/>
              </a:lnSpc>
            </a:pPr>
            <a:r>
              <a:rPr lang="en-US" sz="1764">
                <a:solidFill>
                  <a:srgbClr val="221716"/>
                </a:solidFill>
                <a:latin typeface="Maven Pro"/>
              </a:rPr>
              <a:t>                            frame.setVisible(true);   </a:t>
            </a:r>
          </a:p>
          <a:p>
            <a:pPr>
              <a:lnSpc>
                <a:spcPts val="2681"/>
              </a:lnSpc>
            </a:pPr>
            <a:r>
              <a:rPr lang="en-US" sz="1764">
                <a:solidFill>
                  <a:srgbClr val="221716"/>
                </a:solidFill>
                <a:latin typeface="Maven Pro"/>
              </a:rPr>
              <a:t> frame.setDefaultCloseOperation(JFrame.</a:t>
            </a:r>
          </a:p>
          <a:p>
            <a:pPr>
              <a:lnSpc>
                <a:spcPts val="2681"/>
              </a:lnSpc>
            </a:pPr>
            <a:r>
              <a:rPr lang="en-US" sz="1764">
                <a:solidFill>
                  <a:srgbClr val="221716"/>
                </a:solidFill>
                <a:latin typeface="Maven Pro"/>
              </a:rPr>
              <a:t> EXIT_ON_CLOSE);</a:t>
            </a:r>
          </a:p>
          <a:p>
            <a:pPr>
              <a:lnSpc>
                <a:spcPts val="2681"/>
              </a:lnSpc>
            </a:pPr>
            <a:r>
              <a:rPr lang="en-US" sz="1764">
                <a:solidFill>
                  <a:srgbClr val="221716"/>
                </a:solidFill>
                <a:latin typeface="Maven Pro"/>
              </a:rPr>
              <a:t>                }</a:t>
            </a:r>
          </a:p>
          <a:p>
            <a:pPr>
              <a:lnSpc>
                <a:spcPts val="2681"/>
              </a:lnSpc>
            </a:pPr>
            <a:r>
              <a:rPr lang="en-US" sz="1764">
                <a:solidFill>
                  <a:srgbClr val="221716"/>
                </a:solidFill>
                <a:latin typeface="Maven Pro"/>
              </a:rPr>
              <a:t>  } </a:t>
            </a:r>
          </a:p>
          <a:p>
            <a:pPr>
              <a:lnSpc>
                <a:spcPts val="2681"/>
              </a:lnSpc>
            </a:pPr>
            <a:r>
              <a:rPr lang="en-US" sz="1764">
                <a:solidFill>
                  <a:srgbClr val="221716"/>
                </a:solidFill>
                <a:latin typeface="Maven Pro"/>
              </a:rPr>
              <a:t>Thêm một button vào frame</a:t>
            </a:r>
          </a:p>
          <a:p>
            <a:pPr>
              <a:lnSpc>
                <a:spcPts val="2681"/>
              </a:lnSpc>
            </a:pPr>
            <a:r>
              <a:rPr lang="en-US" sz="1764">
                <a:solidFill>
                  <a:srgbClr val="221716"/>
                </a:solidFill>
                <a:latin typeface="Maven Pro Bold"/>
              </a:rPr>
              <a:t>frame.getContentPane().add(new JButton("OK")); </a:t>
            </a:r>
          </a:p>
          <a:p>
            <a:pPr>
              <a:lnSpc>
                <a:spcPts val="2681"/>
              </a:lnSpc>
            </a:pPr>
            <a:r>
              <a:rPr lang="en-US" sz="1764">
                <a:solidFill>
                  <a:srgbClr val="221716"/>
                </a:solidFill>
                <a:latin typeface="Maven Pro Bold"/>
              </a:rPr>
              <a:t> Layout managers</a:t>
            </a:r>
          </a:p>
          <a:p>
            <a:pPr>
              <a:lnSpc>
                <a:spcPts val="2681"/>
              </a:lnSpc>
            </a:pPr>
            <a:r>
              <a:rPr lang="en-US" sz="1764">
                <a:solidFill>
                  <a:srgbClr val="221716"/>
                </a:solidFill>
                <a:latin typeface="Maven Pro"/>
              </a:rPr>
              <a:t>-Trình quản lý layout (sự bố trí) của Java cung cấp một mức độ trừu tượng hoá cho phép định hình giao diện lên tất cả các hệ thống cửa sổ. </a:t>
            </a:r>
          </a:p>
          <a:p>
            <a:pPr>
              <a:lnSpc>
                <a:spcPts val="2681"/>
              </a:lnSpc>
            </a:pPr>
            <a:r>
              <a:rPr lang="en-US" sz="1764">
                <a:solidFill>
                  <a:srgbClr val="221716"/>
                </a:solidFill>
                <a:latin typeface="Maven Pro"/>
              </a:rPr>
              <a:t>-Các thành phần UI được đặt trong containe. Mỗi container có một trình quản lý layout để sắp xếp các thành phần này. </a:t>
            </a:r>
          </a:p>
          <a:p>
            <a:pPr>
              <a:lnSpc>
                <a:spcPts val="2681"/>
              </a:lnSpc>
            </a:pPr>
            <a:r>
              <a:rPr lang="en-US" sz="1764">
                <a:solidFill>
                  <a:srgbClr val="221716"/>
                </a:solidFill>
                <a:latin typeface="Maven Pro"/>
              </a:rPr>
              <a:t>-Sử dụng phương thức setLayout(LayoutManager) của container. </a:t>
            </a:r>
          </a:p>
          <a:p>
            <a:pPr>
              <a:lnSpc>
                <a:spcPts val="2681"/>
              </a:lnSpc>
            </a:pPr>
            <a:r>
              <a:rPr lang="en-US" sz="1764">
                <a:solidFill>
                  <a:srgbClr val="221716"/>
                </a:solidFill>
                <a:latin typeface="Maven Pro"/>
              </a:rPr>
              <a:t>·Grouplayout làm việc với các layout theo chiều ngang và chiều dọc riêng rẽ. Layout được xác định cho mỗi chiều một cách độc lập. Khi tập trung vào chỉ là một chiều, bạn chỉ có thể giải quyết một nửa vấn đề cùng một lúc. Điều này dễ dàng hơn so với việc xử lý cả hai chiều cùng một lúc. Điều này có nghĩa là, tất nhiên, rằng mỗi thành phần cần phải được định nghĩa hai lần trong layout. Nếu bạn quên làm điều này, GroupLayout sẽ tạo ra một ngoại lệ.</a:t>
            </a:r>
          </a:p>
          <a:p>
            <a:pPr>
              <a:lnSpc>
                <a:spcPts val="1716"/>
              </a:lnSpc>
            </a:pPr>
            <a:endParaRPr lang="en-US" sz="1764">
              <a:solidFill>
                <a:srgbClr val="221716"/>
              </a:solidFill>
              <a:latin typeface="Maven Pro"/>
            </a:endParaRPr>
          </a:p>
          <a:p>
            <a:pPr>
              <a:lnSpc>
                <a:spcPts val="1452"/>
              </a:lnSpc>
            </a:pPr>
            <a:endParaRPr lang="en-US" sz="1764">
              <a:solidFill>
                <a:srgbClr val="221716"/>
              </a:solidFill>
              <a:latin typeface="Maven Pro"/>
            </a:endParaRPr>
          </a:p>
        </p:txBody>
      </p:sp>
      <p:sp>
        <p:nvSpPr>
          <p:cNvPr id="5" name="Freeform 5"/>
          <p:cNvSpPr/>
          <p:nvPr/>
        </p:nvSpPr>
        <p:spPr>
          <a:xfrm rot="-1225482">
            <a:off x="14212796" y="-929754"/>
            <a:ext cx="4381672" cy="4612286"/>
          </a:xfrm>
          <a:custGeom>
            <a:avLst/>
            <a:gdLst/>
            <a:ahLst/>
            <a:cxnLst/>
            <a:rect l="l" t="t" r="r" b="b"/>
            <a:pathLst>
              <a:path w="4381672" h="4612286">
                <a:moveTo>
                  <a:pt x="0" y="0"/>
                </a:moveTo>
                <a:lnTo>
                  <a:pt x="4381671" y="0"/>
                </a:lnTo>
                <a:lnTo>
                  <a:pt x="4381671" y="4612286"/>
                </a:lnTo>
                <a:lnTo>
                  <a:pt x="0" y="46122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6" name="Freeform 6"/>
          <p:cNvSpPr/>
          <p:nvPr/>
        </p:nvSpPr>
        <p:spPr>
          <a:xfrm>
            <a:off x="8115325" y="2416603"/>
            <a:ext cx="8686757" cy="4238644"/>
          </a:xfrm>
          <a:custGeom>
            <a:avLst/>
            <a:gdLst/>
            <a:ahLst/>
            <a:cxnLst/>
            <a:rect l="l" t="t" r="r" b="b"/>
            <a:pathLst>
              <a:path w="8686757" h="4238644">
                <a:moveTo>
                  <a:pt x="0" y="0"/>
                </a:moveTo>
                <a:lnTo>
                  <a:pt x="8686756" y="0"/>
                </a:lnTo>
                <a:lnTo>
                  <a:pt x="8686756" y="4238644"/>
                </a:lnTo>
                <a:lnTo>
                  <a:pt x="0" y="4238644"/>
                </a:lnTo>
                <a:lnTo>
                  <a:pt x="0" y="0"/>
                </a:lnTo>
                <a:close/>
              </a:path>
            </a:pathLst>
          </a:custGeom>
          <a:blipFill>
            <a:blip r:embed="rId5"/>
            <a:stretch>
              <a:fillRect/>
            </a:stretch>
          </a:blipFill>
        </p:spPr>
        <p:txBody>
          <a:bodyPr/>
          <a:lstStyle/>
          <a:p>
            <a:endParaRPr lang="vi-VN"/>
          </a:p>
        </p:txBody>
      </p:sp>
      <p:sp>
        <p:nvSpPr>
          <p:cNvPr id="7" name="TextBox 7"/>
          <p:cNvSpPr txBox="1"/>
          <p:nvPr/>
        </p:nvSpPr>
        <p:spPr>
          <a:xfrm>
            <a:off x="1648761" y="209352"/>
            <a:ext cx="4529077" cy="1167036"/>
          </a:xfrm>
          <a:prstGeom prst="rect">
            <a:avLst/>
          </a:prstGeom>
        </p:spPr>
        <p:txBody>
          <a:bodyPr lIns="0" tIns="0" rIns="0" bIns="0" rtlCol="0" anchor="t">
            <a:spAutoFit/>
          </a:bodyPr>
          <a:lstStyle/>
          <a:p>
            <a:pPr>
              <a:lnSpc>
                <a:spcPts val="9788"/>
              </a:lnSpc>
            </a:pPr>
            <a:r>
              <a:rPr lang="en-US" sz="6439">
                <a:solidFill>
                  <a:srgbClr val="221716"/>
                </a:solidFill>
                <a:latin typeface="Saira ExtraCondensed Ultra-Bold"/>
              </a:rPr>
              <a:t>GÓI JAVA SWING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vi-VN"/>
          </a:p>
        </p:txBody>
      </p:sp>
      <p:sp>
        <p:nvSpPr>
          <p:cNvPr id="3" name="Freeform 3"/>
          <p:cNvSpPr/>
          <p:nvPr/>
        </p:nvSpPr>
        <p:spPr>
          <a:xfrm rot="-5400000">
            <a:off x="1557046" y="-1920413"/>
            <a:ext cx="19272357" cy="22795262"/>
          </a:xfrm>
          <a:custGeom>
            <a:avLst/>
            <a:gdLst/>
            <a:ahLst/>
            <a:cxnLst/>
            <a:rect l="l" t="t" r="r" b="b"/>
            <a:pathLst>
              <a:path w="19272357" h="22795262">
                <a:moveTo>
                  <a:pt x="0" y="0"/>
                </a:moveTo>
                <a:lnTo>
                  <a:pt x="19272357" y="0"/>
                </a:lnTo>
                <a:lnTo>
                  <a:pt x="19272357" y="22795262"/>
                </a:lnTo>
                <a:lnTo>
                  <a:pt x="0" y="227952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4" name="Freeform 4"/>
          <p:cNvSpPr/>
          <p:nvPr/>
        </p:nvSpPr>
        <p:spPr>
          <a:xfrm>
            <a:off x="-1162136" y="8196224"/>
            <a:ext cx="2690177" cy="2831765"/>
          </a:xfrm>
          <a:custGeom>
            <a:avLst/>
            <a:gdLst/>
            <a:ahLst/>
            <a:cxnLst/>
            <a:rect l="l" t="t" r="r" b="b"/>
            <a:pathLst>
              <a:path w="2690177" h="2831765">
                <a:moveTo>
                  <a:pt x="0" y="0"/>
                </a:moveTo>
                <a:lnTo>
                  <a:pt x="2690177" y="0"/>
                </a:lnTo>
                <a:lnTo>
                  <a:pt x="2690177" y="2831765"/>
                </a:lnTo>
                <a:lnTo>
                  <a:pt x="0" y="28317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5" name="TextBox 5"/>
          <p:cNvSpPr txBox="1"/>
          <p:nvPr/>
        </p:nvSpPr>
        <p:spPr>
          <a:xfrm>
            <a:off x="1671853" y="1572986"/>
            <a:ext cx="15316162" cy="8179745"/>
          </a:xfrm>
          <a:prstGeom prst="rect">
            <a:avLst/>
          </a:prstGeom>
        </p:spPr>
        <p:txBody>
          <a:bodyPr lIns="0" tIns="0" rIns="0" bIns="0" rtlCol="0" anchor="t">
            <a:spAutoFit/>
          </a:bodyPr>
          <a:lstStyle/>
          <a:p>
            <a:pPr>
              <a:lnSpc>
                <a:spcPts val="3289"/>
              </a:lnSpc>
            </a:pPr>
            <a:r>
              <a:rPr lang="en-US" sz="2164">
                <a:solidFill>
                  <a:srgbClr val="221716"/>
                </a:solidFill>
                <a:latin typeface="Maven Pro"/>
              </a:rPr>
              <a:t> </a:t>
            </a:r>
            <a:r>
              <a:rPr lang="en-US" sz="2164">
                <a:solidFill>
                  <a:srgbClr val="221716"/>
                </a:solidFill>
                <a:latin typeface="Maven Pro Bold"/>
              </a:rPr>
              <a:t>Panels: </a:t>
            </a:r>
          </a:p>
          <a:p>
            <a:pPr>
              <a:lnSpc>
                <a:spcPts val="3289"/>
              </a:lnSpc>
            </a:pPr>
            <a:r>
              <a:rPr lang="en-US" sz="2164">
                <a:solidFill>
                  <a:srgbClr val="221716"/>
                </a:solidFill>
                <a:latin typeface="Maven Pro"/>
              </a:rPr>
              <a:t>-Là Container con để nhóm các thành phần UI. </a:t>
            </a:r>
          </a:p>
          <a:p>
            <a:pPr>
              <a:lnSpc>
                <a:spcPts val="3289"/>
              </a:lnSpc>
            </a:pPr>
            <a:r>
              <a:rPr lang="en-US" sz="2164">
                <a:solidFill>
                  <a:srgbClr val="221716"/>
                </a:solidFill>
                <a:latin typeface="Maven Pro"/>
              </a:rPr>
              <a:t>-Recomend: đặt component, panel -&gt; panel -&gt; frameIl. </a:t>
            </a:r>
          </a:p>
          <a:p>
            <a:pPr>
              <a:lnSpc>
                <a:spcPts val="3289"/>
              </a:lnSpc>
            </a:pPr>
            <a:r>
              <a:rPr lang="en-US" sz="2164">
                <a:solidFill>
                  <a:srgbClr val="221716"/>
                </a:solidFill>
                <a:latin typeface="Maven Pro"/>
              </a:rPr>
              <a:t>-Để thêm thành phần -&gt; JFrame: thêm vào thành nội dung của JFrame. Để thêm thành phần vào panel -&gt; thêm trực tiếp vào panel bằng phương thức add.</a:t>
            </a:r>
          </a:p>
          <a:p>
            <a:pPr>
              <a:lnSpc>
                <a:spcPts val="3289"/>
              </a:lnSpc>
            </a:pPr>
            <a:r>
              <a:rPr lang="en-US" sz="2164">
                <a:solidFill>
                  <a:srgbClr val="221716"/>
                </a:solidFill>
                <a:latin typeface="Maven Pro"/>
              </a:rPr>
              <a:t> </a:t>
            </a:r>
            <a:r>
              <a:rPr lang="en-US" sz="2164">
                <a:solidFill>
                  <a:srgbClr val="221716"/>
                </a:solidFill>
                <a:latin typeface="Maven Pro Bold"/>
              </a:rPr>
              <a:t>Tạo một Jpanel:</a:t>
            </a:r>
          </a:p>
          <a:p>
            <a:pPr>
              <a:lnSpc>
                <a:spcPts val="3289"/>
              </a:lnSpc>
            </a:pPr>
            <a:r>
              <a:rPr lang="en-US" sz="2164">
                <a:solidFill>
                  <a:srgbClr val="221716"/>
                </a:solidFill>
                <a:latin typeface="Maven Pro"/>
              </a:rPr>
              <a:t>-Sử dụng new JPanel() : layout mặc định là FlowLayout </a:t>
            </a:r>
          </a:p>
          <a:p>
            <a:pPr>
              <a:lnSpc>
                <a:spcPts val="3289"/>
              </a:lnSpc>
            </a:pPr>
            <a:r>
              <a:rPr lang="en-US" sz="2164">
                <a:solidFill>
                  <a:srgbClr val="221716"/>
                </a:solidFill>
                <a:latin typeface="Maven Pro"/>
              </a:rPr>
              <a:t>-Sử dụng new JPanel(LayoutManager). </a:t>
            </a:r>
          </a:p>
          <a:p>
            <a:pPr>
              <a:lnSpc>
                <a:spcPts val="3289"/>
              </a:lnSpc>
            </a:pPr>
            <a:r>
              <a:rPr lang="en-US" sz="2164">
                <a:solidFill>
                  <a:srgbClr val="221716"/>
                </a:solidFill>
                <a:latin typeface="Maven Pro"/>
              </a:rPr>
              <a:t>-Sử dụng phương thức add(Component) </a:t>
            </a:r>
          </a:p>
          <a:p>
            <a:pPr>
              <a:lnSpc>
                <a:spcPts val="3289"/>
              </a:lnSpc>
            </a:pPr>
            <a:r>
              <a:rPr lang="en-US" sz="2164">
                <a:solidFill>
                  <a:srgbClr val="221716"/>
                </a:solidFill>
                <a:latin typeface="Maven Pro"/>
              </a:rPr>
              <a:t> JPanel p = new JPanel();</a:t>
            </a:r>
          </a:p>
          <a:p>
            <a:pPr>
              <a:lnSpc>
                <a:spcPts val="3289"/>
              </a:lnSpc>
            </a:pPr>
            <a:r>
              <a:rPr lang="en-US" sz="2164">
                <a:solidFill>
                  <a:srgbClr val="221716"/>
                </a:solidFill>
                <a:latin typeface="Maven Pro"/>
              </a:rPr>
              <a:t> p.add(new JButton("OK"));</a:t>
            </a:r>
          </a:p>
          <a:p>
            <a:pPr>
              <a:lnSpc>
                <a:spcPts val="3289"/>
              </a:lnSpc>
            </a:pPr>
            <a:r>
              <a:rPr lang="en-US" sz="2164">
                <a:solidFill>
                  <a:srgbClr val="221716"/>
                </a:solidFill>
                <a:latin typeface="Maven Pro"/>
              </a:rPr>
              <a:t>  </a:t>
            </a:r>
          </a:p>
          <a:p>
            <a:pPr>
              <a:lnSpc>
                <a:spcPts val="3289"/>
              </a:lnSpc>
            </a:pPr>
            <a:r>
              <a:rPr lang="en-US" sz="2164">
                <a:solidFill>
                  <a:srgbClr val="221716"/>
                </a:solidFill>
                <a:latin typeface="Maven Pro"/>
              </a:rPr>
              <a:t> </a:t>
            </a:r>
            <a:r>
              <a:rPr lang="en-US" sz="2164">
                <a:solidFill>
                  <a:srgbClr val="221716"/>
                </a:solidFill>
                <a:latin typeface="Maven Pro Bold"/>
              </a:rPr>
              <a:t>Image Icon</a:t>
            </a:r>
          </a:p>
          <a:p>
            <a:pPr>
              <a:lnSpc>
                <a:spcPts val="3289"/>
              </a:lnSpc>
            </a:pPr>
            <a:r>
              <a:rPr lang="en-US" sz="2164">
                <a:solidFill>
                  <a:srgbClr val="221716"/>
                </a:solidFill>
                <a:latin typeface="Maven Pro"/>
              </a:rPr>
              <a:t>-Java sử dụng các lớp javax.swing.ImageIcon để biểu diễn cho một biểu tượng. Một biểu tượng là một hình ảnh kích thước cố định.</a:t>
            </a:r>
          </a:p>
          <a:p>
            <a:pPr>
              <a:lnSpc>
                <a:spcPts val="3289"/>
              </a:lnSpc>
            </a:pPr>
            <a:r>
              <a:rPr lang="en-US" sz="2164">
                <a:solidFill>
                  <a:srgbClr val="221716"/>
                </a:solidFill>
                <a:latin typeface="Maven Pro"/>
              </a:rPr>
              <a:t>-Hình ảnh được thường được lưu trong tập tin hình ảnh. Bạn có thể sử dụng ImageIcon mới (tên tập tin) để xây dựng một biểu tượng hình ảnh.</a:t>
            </a:r>
          </a:p>
          <a:p>
            <a:pPr>
              <a:lnSpc>
                <a:spcPts val="3289"/>
              </a:lnSpc>
            </a:pPr>
            <a:r>
              <a:rPr lang="en-US" sz="2164">
                <a:solidFill>
                  <a:srgbClr val="221716"/>
                </a:solidFill>
                <a:latin typeface="Maven Pro"/>
              </a:rPr>
              <a:t>-Ví dụ, câu lệnh sau đây tạo ra một Icon từ một file ảnh us.gif trong thư mục hình ảnh theo đường dẫn lớp hiện tại:</a:t>
            </a:r>
          </a:p>
          <a:p>
            <a:pPr>
              <a:lnSpc>
                <a:spcPts val="3289"/>
              </a:lnSpc>
            </a:pPr>
            <a:r>
              <a:rPr lang="en-US" sz="2164">
                <a:solidFill>
                  <a:srgbClr val="221716"/>
                </a:solidFill>
                <a:latin typeface="Maven Pro"/>
              </a:rPr>
              <a:t> Icon ImageIcon = new ImageIcon ("image / us.gif");</a:t>
            </a:r>
          </a:p>
          <a:p>
            <a:pPr>
              <a:lnSpc>
                <a:spcPts val="3289"/>
              </a:lnSpc>
            </a:pPr>
            <a:endParaRPr lang="en-US" sz="2164">
              <a:solidFill>
                <a:srgbClr val="221716"/>
              </a:solidFill>
              <a:latin typeface="Maven Pro"/>
            </a:endParaRPr>
          </a:p>
        </p:txBody>
      </p:sp>
      <p:sp>
        <p:nvSpPr>
          <p:cNvPr id="6" name="Freeform 6"/>
          <p:cNvSpPr/>
          <p:nvPr/>
        </p:nvSpPr>
        <p:spPr>
          <a:xfrm rot="-1225482">
            <a:off x="14212796" y="-929754"/>
            <a:ext cx="4381672" cy="4612286"/>
          </a:xfrm>
          <a:custGeom>
            <a:avLst/>
            <a:gdLst/>
            <a:ahLst/>
            <a:cxnLst/>
            <a:rect l="l" t="t" r="r" b="b"/>
            <a:pathLst>
              <a:path w="4381672" h="4612286">
                <a:moveTo>
                  <a:pt x="0" y="0"/>
                </a:moveTo>
                <a:lnTo>
                  <a:pt x="4381671" y="0"/>
                </a:lnTo>
                <a:lnTo>
                  <a:pt x="4381671" y="4612286"/>
                </a:lnTo>
                <a:lnTo>
                  <a:pt x="0" y="46122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7" name="TextBox 7"/>
          <p:cNvSpPr txBox="1"/>
          <p:nvPr/>
        </p:nvSpPr>
        <p:spPr>
          <a:xfrm>
            <a:off x="1671853" y="482149"/>
            <a:ext cx="4529077" cy="1167036"/>
          </a:xfrm>
          <a:prstGeom prst="rect">
            <a:avLst/>
          </a:prstGeom>
        </p:spPr>
        <p:txBody>
          <a:bodyPr lIns="0" tIns="0" rIns="0" bIns="0" rtlCol="0" anchor="t">
            <a:spAutoFit/>
          </a:bodyPr>
          <a:lstStyle/>
          <a:p>
            <a:pPr>
              <a:lnSpc>
                <a:spcPts val="9788"/>
              </a:lnSpc>
            </a:pPr>
            <a:r>
              <a:rPr lang="en-US" sz="6439">
                <a:solidFill>
                  <a:srgbClr val="221716"/>
                </a:solidFill>
                <a:latin typeface="Saira ExtraCondensed Ultra-Bold"/>
              </a:rPr>
              <a:t>GÓI JAVA SWING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vi-VN"/>
          </a:p>
        </p:txBody>
      </p:sp>
      <p:sp>
        <p:nvSpPr>
          <p:cNvPr id="3" name="Freeform 3"/>
          <p:cNvSpPr/>
          <p:nvPr/>
        </p:nvSpPr>
        <p:spPr>
          <a:xfrm>
            <a:off x="1028700" y="-191698"/>
            <a:ext cx="9557912" cy="3440848"/>
          </a:xfrm>
          <a:custGeom>
            <a:avLst/>
            <a:gdLst/>
            <a:ahLst/>
            <a:cxnLst/>
            <a:rect l="l" t="t" r="r" b="b"/>
            <a:pathLst>
              <a:path w="9557912" h="3440848">
                <a:moveTo>
                  <a:pt x="0" y="0"/>
                </a:moveTo>
                <a:lnTo>
                  <a:pt x="9557912" y="0"/>
                </a:lnTo>
                <a:lnTo>
                  <a:pt x="9557912" y="3440848"/>
                </a:lnTo>
                <a:lnTo>
                  <a:pt x="0" y="34408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4" name="Freeform 4"/>
          <p:cNvSpPr/>
          <p:nvPr/>
        </p:nvSpPr>
        <p:spPr>
          <a:xfrm rot="4183175">
            <a:off x="11972779" y="-805092"/>
            <a:ext cx="6755883" cy="7590880"/>
          </a:xfrm>
          <a:custGeom>
            <a:avLst/>
            <a:gdLst/>
            <a:ahLst/>
            <a:cxnLst/>
            <a:rect l="l" t="t" r="r" b="b"/>
            <a:pathLst>
              <a:path w="6755883" h="7590880">
                <a:moveTo>
                  <a:pt x="0" y="0"/>
                </a:moveTo>
                <a:lnTo>
                  <a:pt x="6755884" y="0"/>
                </a:lnTo>
                <a:lnTo>
                  <a:pt x="6755884" y="7590880"/>
                </a:lnTo>
                <a:lnTo>
                  <a:pt x="0" y="75908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graphicFrame>
        <p:nvGraphicFramePr>
          <p:cNvPr id="5" name="Table 5"/>
          <p:cNvGraphicFramePr>
            <a:graphicFrameLocks noGrp="1"/>
          </p:cNvGraphicFramePr>
          <p:nvPr/>
        </p:nvGraphicFramePr>
        <p:xfrm>
          <a:off x="254048" y="3442941"/>
          <a:ext cx="9947526" cy="6700872"/>
        </p:xfrm>
        <a:graphic>
          <a:graphicData uri="http://schemas.openxmlformats.org/drawingml/2006/table">
            <a:tbl>
              <a:tblPr/>
              <a:tblGrid>
                <a:gridCol w="4973763">
                  <a:extLst>
                    <a:ext uri="{9D8B030D-6E8A-4147-A177-3AD203B41FA5}">
                      <a16:colId xmlns:a16="http://schemas.microsoft.com/office/drawing/2014/main" val="20000"/>
                    </a:ext>
                  </a:extLst>
                </a:gridCol>
                <a:gridCol w="4973763">
                  <a:extLst>
                    <a:ext uri="{9D8B030D-6E8A-4147-A177-3AD203B41FA5}">
                      <a16:colId xmlns:a16="http://schemas.microsoft.com/office/drawing/2014/main" val="20001"/>
                    </a:ext>
                  </a:extLst>
                </a:gridCol>
              </a:tblGrid>
              <a:tr h="1067790">
                <a:tc>
                  <a:txBody>
                    <a:bodyPr/>
                    <a:lstStyle/>
                    <a:p>
                      <a:pPr algn="ctr">
                        <a:lnSpc>
                          <a:spcPts val="2800"/>
                        </a:lnSpc>
                        <a:defRPr/>
                      </a:pPr>
                      <a:r>
                        <a:rPr lang="en-US" sz="2000">
                          <a:solidFill>
                            <a:srgbClr val="000000"/>
                          </a:solidFill>
                          <a:latin typeface="Saira ExtraCondensed"/>
                        </a:rPr>
                        <a:t>Container cn</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Saira ExtraCondensed"/>
                        </a:rPr>
                        <a:t>: Đối tượng chứa các thành phần giao diện.</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67790">
                <a:tc>
                  <a:txBody>
                    <a:bodyPr/>
                    <a:lstStyle/>
                    <a:p>
                      <a:pPr algn="ctr">
                        <a:lnSpc>
                          <a:spcPts val="2800"/>
                        </a:lnSpc>
                        <a:defRPr/>
                      </a:pPr>
                      <a:r>
                        <a:rPr lang="en-US" sz="2000">
                          <a:solidFill>
                            <a:srgbClr val="000000"/>
                          </a:solidFill>
                          <a:latin typeface="Saira ExtraCondensed"/>
                        </a:rPr>
                        <a:t>JPanel pn, pn2</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Saira ExtraCondensed"/>
                        </a:rPr>
                        <a:t>: Đối tượng panel để chứa các thành phần giao diện.</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214856">
                <a:tc>
                  <a:txBody>
                    <a:bodyPr/>
                    <a:lstStyle/>
                    <a:p>
                      <a:pPr algn="ctr">
                        <a:lnSpc>
                          <a:spcPts val="2800"/>
                        </a:lnSpc>
                        <a:defRPr/>
                      </a:pPr>
                      <a:r>
                        <a:rPr lang="en-US" sz="2000">
                          <a:solidFill>
                            <a:srgbClr val="000000"/>
                          </a:solidFill>
                          <a:latin typeface="Saira ExtraCondensed"/>
                        </a:rPr>
                        <a:t>JLabel lb</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Saira ExtraCondensed"/>
                        </a:rPr>
                        <a:t>: Đối tượng label để hiển thị thông báo về lượt chơi và kết quả.</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67790">
                <a:tc>
                  <a:txBody>
                    <a:bodyPr/>
                    <a:lstStyle/>
                    <a:p>
                      <a:pPr algn="ctr">
                        <a:lnSpc>
                          <a:spcPts val="2800"/>
                        </a:lnSpc>
                        <a:defRPr/>
                      </a:pPr>
                      <a:r>
                        <a:rPr lang="en-US" sz="2000">
                          <a:solidFill>
                            <a:srgbClr val="000000"/>
                          </a:solidFill>
                          <a:latin typeface="Saira ExtraCondensed"/>
                        </a:rPr>
                        <a:t>JButton newGame_bt, undo_bt, exit_bt</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Saira ExtraCondensed"/>
                        </a:rPr>
                        <a:t>: Các đối tượng nút để thực hiện các chức năng.</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214856">
                <a:tc>
                  <a:txBody>
                    <a:bodyPr/>
                    <a:lstStyle/>
                    <a:p>
                      <a:pPr algn="ctr">
                        <a:lnSpc>
                          <a:spcPts val="2800"/>
                        </a:lnSpc>
                        <a:defRPr/>
                      </a:pPr>
                      <a:r>
                        <a:rPr lang="en-US" sz="2000">
                          <a:solidFill>
                            <a:srgbClr val="000000"/>
                          </a:solidFill>
                          <a:latin typeface="Saira ExtraCondensed"/>
                        </a:rPr>
                        <a:t>JCheckBox switchMode_cb</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Saira ExtraCondensed"/>
                        </a:rPr>
                        <a:t>: Đối tượng checkbox để chọn chế độ chơi với máy hoặc người chơi.</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067790">
                <a:tc>
                  <a:txBody>
                    <a:bodyPr/>
                    <a:lstStyle/>
                    <a:p>
                      <a:pPr algn="ctr">
                        <a:lnSpc>
                          <a:spcPts val="2800"/>
                        </a:lnSpc>
                        <a:defRPr/>
                      </a:pPr>
                      <a:r>
                        <a:rPr lang="en-US" sz="2000">
                          <a:solidFill>
                            <a:srgbClr val="000000"/>
                          </a:solidFill>
                          <a:latin typeface="Saira ExtraCondensed"/>
                        </a:rPr>
                        <a:t>private JButton b[][] = new JButton[column + 2][row + 2]</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Saira ExtraCondensed"/>
                        </a:rPr>
                        <a:t>: Mảng 2 chiều chứa các ô cờ là các đối tượng JButton.</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6" name="Freeform 6"/>
          <p:cNvSpPr/>
          <p:nvPr/>
        </p:nvSpPr>
        <p:spPr>
          <a:xfrm>
            <a:off x="10895990" y="6555610"/>
            <a:ext cx="7089776" cy="1837658"/>
          </a:xfrm>
          <a:custGeom>
            <a:avLst/>
            <a:gdLst/>
            <a:ahLst/>
            <a:cxnLst/>
            <a:rect l="l" t="t" r="r" b="b"/>
            <a:pathLst>
              <a:path w="7089776" h="1837658">
                <a:moveTo>
                  <a:pt x="0" y="0"/>
                </a:moveTo>
                <a:lnTo>
                  <a:pt x="7089777" y="0"/>
                </a:lnTo>
                <a:lnTo>
                  <a:pt x="7089777" y="1837658"/>
                </a:lnTo>
                <a:lnTo>
                  <a:pt x="0" y="1837658"/>
                </a:lnTo>
                <a:lnTo>
                  <a:pt x="0" y="0"/>
                </a:lnTo>
                <a:close/>
              </a:path>
            </a:pathLst>
          </a:custGeom>
          <a:blipFill>
            <a:blip r:embed="rId7"/>
            <a:stretch>
              <a:fillRect r="-1425"/>
            </a:stretch>
          </a:blipFill>
        </p:spPr>
        <p:txBody>
          <a:bodyPr/>
          <a:lstStyle/>
          <a:p>
            <a:endParaRPr lang="vi-VN"/>
          </a:p>
        </p:txBody>
      </p:sp>
      <p:sp>
        <p:nvSpPr>
          <p:cNvPr id="7" name="TextBox 7"/>
          <p:cNvSpPr txBox="1"/>
          <p:nvPr/>
        </p:nvSpPr>
        <p:spPr>
          <a:xfrm>
            <a:off x="1222491" y="1205194"/>
            <a:ext cx="9557912"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erif Display"/>
              </a:rPr>
              <a:t>Khai báo các hằng và biến cơ bản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557046" y="-1920413"/>
            <a:ext cx="19272357" cy="22795262"/>
          </a:xfrm>
          <a:custGeom>
            <a:avLst/>
            <a:gdLst/>
            <a:ahLst/>
            <a:cxnLst/>
            <a:rect l="l" t="t" r="r" b="b"/>
            <a:pathLst>
              <a:path w="19272357" h="22795262">
                <a:moveTo>
                  <a:pt x="0" y="0"/>
                </a:moveTo>
                <a:lnTo>
                  <a:pt x="19272357" y="0"/>
                </a:lnTo>
                <a:lnTo>
                  <a:pt x="19272357" y="22795262"/>
                </a:lnTo>
                <a:lnTo>
                  <a:pt x="0" y="227952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graphicFrame>
        <p:nvGraphicFramePr>
          <p:cNvPr id="3" name="Table 3"/>
          <p:cNvGraphicFramePr>
            <a:graphicFrameLocks noGrp="1"/>
          </p:cNvGraphicFramePr>
          <p:nvPr/>
        </p:nvGraphicFramePr>
        <p:xfrm>
          <a:off x="1028700" y="2034059"/>
          <a:ext cx="10464300" cy="7572375"/>
        </p:xfrm>
        <a:graphic>
          <a:graphicData uri="http://schemas.openxmlformats.org/drawingml/2006/table">
            <a:tbl>
              <a:tblPr/>
              <a:tblGrid>
                <a:gridCol w="5232150">
                  <a:extLst>
                    <a:ext uri="{9D8B030D-6E8A-4147-A177-3AD203B41FA5}">
                      <a16:colId xmlns:a16="http://schemas.microsoft.com/office/drawing/2014/main" val="20000"/>
                    </a:ext>
                  </a:extLst>
                </a:gridCol>
                <a:gridCol w="5232150">
                  <a:extLst>
                    <a:ext uri="{9D8B030D-6E8A-4147-A177-3AD203B41FA5}">
                      <a16:colId xmlns:a16="http://schemas.microsoft.com/office/drawing/2014/main" val="20001"/>
                    </a:ext>
                  </a:extLst>
                </a:gridCol>
              </a:tblGrid>
              <a:tr h="841375">
                <a:tc>
                  <a:txBody>
                    <a:bodyPr/>
                    <a:lstStyle/>
                    <a:p>
                      <a:pPr algn="ctr">
                        <a:lnSpc>
                          <a:spcPts val="2659"/>
                        </a:lnSpc>
                        <a:defRPr/>
                      </a:pPr>
                      <a:r>
                        <a:rPr lang="en-US" sz="1899">
                          <a:solidFill>
                            <a:srgbClr val="000000"/>
                          </a:solidFill>
                          <a:latin typeface="Saira ExtraCondensed"/>
                        </a:rPr>
                        <a:t>Color background_cl = Color.white</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Saira ExtraCondensed"/>
                        </a:rPr>
                        <a:t>: Màu nền của bảng cờ.</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41375">
                <a:tc>
                  <a:txBody>
                    <a:bodyPr/>
                    <a:lstStyle/>
                    <a:p>
                      <a:pPr algn="ctr">
                        <a:lnSpc>
                          <a:spcPts val="2659"/>
                        </a:lnSpc>
                        <a:defRPr/>
                      </a:pPr>
                      <a:r>
                        <a:rPr lang="en-US" sz="1899">
                          <a:solidFill>
                            <a:srgbClr val="000000"/>
                          </a:solidFill>
                          <a:latin typeface="Saira ExtraCondensed"/>
                        </a:rPr>
                        <a:t>Color x_cl = Color.red</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Saira ExtraCondensed"/>
                        </a:rPr>
                        <a:t>: Màu của người chơi X.</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41375">
                <a:tc>
                  <a:txBody>
                    <a:bodyPr/>
                    <a:lstStyle/>
                    <a:p>
                      <a:pPr algn="ctr">
                        <a:lnSpc>
                          <a:spcPts val="2659"/>
                        </a:lnSpc>
                        <a:defRPr/>
                      </a:pPr>
                      <a:r>
                        <a:rPr lang="en-US" sz="1899">
                          <a:solidFill>
                            <a:srgbClr val="000000"/>
                          </a:solidFill>
                          <a:latin typeface="Saira ExtraCondensed"/>
                        </a:rPr>
                        <a:t>Color o_cl = Color.blue</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Saira ExtraCondensed"/>
                        </a:rPr>
                        <a:t>: Màu của người chơi O.</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41375">
                <a:tc>
                  <a:txBody>
                    <a:bodyPr/>
                    <a:lstStyle/>
                    <a:p>
                      <a:pPr algn="ctr">
                        <a:lnSpc>
                          <a:spcPts val="2659"/>
                        </a:lnSpc>
                        <a:defRPr/>
                      </a:pPr>
                      <a:r>
                        <a:rPr lang="en-US" sz="1899">
                          <a:solidFill>
                            <a:srgbClr val="000000"/>
                          </a:solidFill>
                          <a:latin typeface="Saira ExtraCondensed"/>
                        </a:rPr>
                        <a:t>int column = 20, row = 30, count = 0</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Saira ExtraCondensed"/>
                        </a:rPr>
                        <a:t>: Số cột, số dòng của bảng cờ, và biến đếm lượt chơi.</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41375">
                <a:tc>
                  <a:txBody>
                    <a:bodyPr/>
                    <a:lstStyle/>
                    <a:p>
                      <a:pPr algn="ctr">
                        <a:lnSpc>
                          <a:spcPts val="2659"/>
                        </a:lnSpc>
                        <a:defRPr/>
                      </a:pPr>
                      <a:r>
                        <a:rPr lang="en-US" sz="1899">
                          <a:solidFill>
                            <a:srgbClr val="000000"/>
                          </a:solidFill>
                          <a:latin typeface="Saira ExtraCondensed"/>
                        </a:rPr>
                        <a:t>int xUndo[] = new int[column * row]</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Saira ExtraCondensed"/>
                        </a:rPr>
                        <a:t>: Mảng lưu trữ tọa độ x của các nước đi đã thực hiện.</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41375">
                <a:tc>
                  <a:txBody>
                    <a:bodyPr/>
                    <a:lstStyle/>
                    <a:p>
                      <a:pPr algn="ctr">
                        <a:lnSpc>
                          <a:spcPts val="2659"/>
                        </a:lnSpc>
                        <a:defRPr/>
                      </a:pPr>
                      <a:r>
                        <a:rPr lang="en-US" sz="1899">
                          <a:solidFill>
                            <a:srgbClr val="000000"/>
                          </a:solidFill>
                          <a:latin typeface="Saira ExtraCondensed"/>
                        </a:rPr>
                        <a:t>int yUndo[] = new int[column * row]</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Saira ExtraCondensed"/>
                        </a:rPr>
                        <a:t>: Mảng lưu trữ tọa độ y của các nước đi đã thực hiện.</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841375">
                <a:tc>
                  <a:txBody>
                    <a:bodyPr/>
                    <a:lstStyle/>
                    <a:p>
                      <a:pPr algn="ctr">
                        <a:lnSpc>
                          <a:spcPts val="2659"/>
                        </a:lnSpc>
                        <a:defRPr/>
                      </a:pPr>
                      <a:r>
                        <a:rPr lang="en-US" sz="1899">
                          <a:solidFill>
                            <a:srgbClr val="000000"/>
                          </a:solidFill>
                          <a:latin typeface="Saira ExtraCondensed"/>
                        </a:rPr>
                        <a:t>boolean tick[][] = new boolean[column + 2][row + 2]</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Saira ExtraCondensed"/>
                        </a:rPr>
                        <a:t>: Mảng kiểm tra ô cờ đã được đánh hay chưa.</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841375">
                <a:tc>
                  <a:txBody>
                    <a:bodyPr/>
                    <a:lstStyle/>
                    <a:p>
                      <a:pPr algn="ctr">
                        <a:lnSpc>
                          <a:spcPts val="2659"/>
                        </a:lnSpc>
                        <a:defRPr/>
                      </a:pPr>
                      <a:r>
                        <a:rPr lang="en-US" sz="1899">
                          <a:solidFill>
                            <a:srgbClr val="000000"/>
                          </a:solidFill>
                          <a:latin typeface="Saira ExtraCondensed"/>
                        </a:rPr>
                        <a:t>int Size = 0</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Saira ExtraCondensed"/>
                        </a:rPr>
                        <a:t>: Biến lưu trữ kích thước của mảng tọa độ nước đi đã thực hiện.</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841375">
                <a:tc>
                  <a:txBody>
                    <a:bodyPr/>
                    <a:lstStyle/>
                    <a:p>
                      <a:pPr algn="ctr">
                        <a:lnSpc>
                          <a:spcPts val="2659"/>
                        </a:lnSpc>
                        <a:defRPr/>
                      </a:pPr>
                      <a:r>
                        <a:rPr lang="en-US" sz="1899">
                          <a:solidFill>
                            <a:srgbClr val="000000"/>
                          </a:solidFill>
                          <a:latin typeface="Saira ExtraCondensed"/>
                        </a:rPr>
                        <a:t>boolean isVsComputer = false</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Saira ExtraCondensed"/>
                        </a:rPr>
                        <a:t>: Biến kiểm tra chế độ chơi với máy.</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4" name="Freeform 4"/>
          <p:cNvSpPr/>
          <p:nvPr/>
        </p:nvSpPr>
        <p:spPr>
          <a:xfrm>
            <a:off x="11522587" y="2034059"/>
            <a:ext cx="6424955" cy="2390327"/>
          </a:xfrm>
          <a:custGeom>
            <a:avLst/>
            <a:gdLst/>
            <a:ahLst/>
            <a:cxnLst/>
            <a:rect l="l" t="t" r="r" b="b"/>
            <a:pathLst>
              <a:path w="6424955" h="2390327">
                <a:moveTo>
                  <a:pt x="0" y="0"/>
                </a:moveTo>
                <a:lnTo>
                  <a:pt x="6424955" y="0"/>
                </a:lnTo>
                <a:lnTo>
                  <a:pt x="6424955" y="2390327"/>
                </a:lnTo>
                <a:lnTo>
                  <a:pt x="0" y="2390327"/>
                </a:lnTo>
                <a:lnTo>
                  <a:pt x="0" y="0"/>
                </a:lnTo>
                <a:close/>
              </a:path>
            </a:pathLst>
          </a:custGeom>
          <a:blipFill>
            <a:blip r:embed="rId4"/>
            <a:stretch>
              <a:fillRect/>
            </a:stretch>
          </a:blipFill>
        </p:spPr>
        <p:txBody>
          <a:bodyPr/>
          <a:lstStyle/>
          <a:p>
            <a:endParaRPr lang="vi-VN"/>
          </a:p>
        </p:txBody>
      </p:sp>
      <p:sp>
        <p:nvSpPr>
          <p:cNvPr id="5" name="Freeform 5"/>
          <p:cNvSpPr/>
          <p:nvPr/>
        </p:nvSpPr>
        <p:spPr>
          <a:xfrm>
            <a:off x="11522587" y="4424386"/>
            <a:ext cx="6424955" cy="485441"/>
          </a:xfrm>
          <a:custGeom>
            <a:avLst/>
            <a:gdLst/>
            <a:ahLst/>
            <a:cxnLst/>
            <a:rect l="l" t="t" r="r" b="b"/>
            <a:pathLst>
              <a:path w="6424955" h="485441">
                <a:moveTo>
                  <a:pt x="0" y="0"/>
                </a:moveTo>
                <a:lnTo>
                  <a:pt x="6424955" y="0"/>
                </a:lnTo>
                <a:lnTo>
                  <a:pt x="6424955" y="485441"/>
                </a:lnTo>
                <a:lnTo>
                  <a:pt x="0" y="485441"/>
                </a:lnTo>
                <a:lnTo>
                  <a:pt x="0" y="0"/>
                </a:lnTo>
                <a:close/>
              </a:path>
            </a:pathLst>
          </a:custGeom>
          <a:blipFill>
            <a:blip r:embed="rId5"/>
            <a:stretch>
              <a:fillRect/>
            </a:stretch>
          </a:blipFill>
        </p:spPr>
        <p:txBody>
          <a:bodyPr/>
          <a:lstStyle/>
          <a:p>
            <a:endParaRPr lang="vi-VN"/>
          </a:p>
        </p:txBody>
      </p:sp>
      <p:sp>
        <p:nvSpPr>
          <p:cNvPr id="6" name="TextBox 6"/>
          <p:cNvSpPr txBox="1"/>
          <p:nvPr/>
        </p:nvSpPr>
        <p:spPr>
          <a:xfrm>
            <a:off x="4032458" y="962025"/>
            <a:ext cx="9557912"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erif Display"/>
              </a:rPr>
              <a:t>Khai báo các hằng và biến cơ bản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557046" y="-1920413"/>
            <a:ext cx="19272357" cy="22795262"/>
          </a:xfrm>
          <a:custGeom>
            <a:avLst/>
            <a:gdLst/>
            <a:ahLst/>
            <a:cxnLst/>
            <a:rect l="l" t="t" r="r" b="b"/>
            <a:pathLst>
              <a:path w="19272357" h="22795262">
                <a:moveTo>
                  <a:pt x="0" y="0"/>
                </a:moveTo>
                <a:lnTo>
                  <a:pt x="19272357" y="0"/>
                </a:lnTo>
                <a:lnTo>
                  <a:pt x="19272357" y="22795262"/>
                </a:lnTo>
                <a:lnTo>
                  <a:pt x="0" y="227952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1631295" y="1028700"/>
            <a:ext cx="5062537" cy="1606046"/>
          </a:xfrm>
          <a:custGeom>
            <a:avLst/>
            <a:gdLst/>
            <a:ahLst/>
            <a:cxnLst/>
            <a:rect l="l" t="t" r="r" b="b"/>
            <a:pathLst>
              <a:path w="5062537" h="1606046">
                <a:moveTo>
                  <a:pt x="0" y="0"/>
                </a:moveTo>
                <a:lnTo>
                  <a:pt x="5062537" y="0"/>
                </a:lnTo>
                <a:lnTo>
                  <a:pt x="5062537" y="1606046"/>
                </a:lnTo>
                <a:lnTo>
                  <a:pt x="0" y="1606046"/>
                </a:lnTo>
                <a:lnTo>
                  <a:pt x="0" y="0"/>
                </a:lnTo>
                <a:close/>
              </a:path>
            </a:pathLst>
          </a:custGeom>
          <a:blipFill>
            <a:blip r:embed="rId4"/>
            <a:stretch>
              <a:fillRect/>
            </a:stretch>
          </a:blipFill>
        </p:spPr>
        <p:txBody>
          <a:bodyPr/>
          <a:lstStyle/>
          <a:p>
            <a:endParaRPr lang="vi-VN"/>
          </a:p>
        </p:txBody>
      </p:sp>
      <p:sp>
        <p:nvSpPr>
          <p:cNvPr id="4" name="Freeform 4"/>
          <p:cNvSpPr/>
          <p:nvPr/>
        </p:nvSpPr>
        <p:spPr>
          <a:xfrm>
            <a:off x="1631295" y="3164515"/>
            <a:ext cx="3862261" cy="2642600"/>
          </a:xfrm>
          <a:custGeom>
            <a:avLst/>
            <a:gdLst/>
            <a:ahLst/>
            <a:cxnLst/>
            <a:rect l="l" t="t" r="r" b="b"/>
            <a:pathLst>
              <a:path w="3862261" h="2642600">
                <a:moveTo>
                  <a:pt x="0" y="0"/>
                </a:moveTo>
                <a:lnTo>
                  <a:pt x="3862261" y="0"/>
                </a:lnTo>
                <a:lnTo>
                  <a:pt x="3862261" y="2642600"/>
                </a:lnTo>
                <a:lnTo>
                  <a:pt x="0" y="2642600"/>
                </a:lnTo>
                <a:lnTo>
                  <a:pt x="0" y="0"/>
                </a:lnTo>
                <a:close/>
              </a:path>
            </a:pathLst>
          </a:custGeom>
          <a:blipFill>
            <a:blip r:embed="rId5"/>
            <a:stretch>
              <a:fillRect/>
            </a:stretch>
          </a:blipFill>
        </p:spPr>
        <p:txBody>
          <a:bodyPr/>
          <a:lstStyle/>
          <a:p>
            <a:endParaRPr lang="vi-VN"/>
          </a:p>
        </p:txBody>
      </p:sp>
      <p:sp>
        <p:nvSpPr>
          <p:cNvPr id="5" name="Freeform 5"/>
          <p:cNvSpPr/>
          <p:nvPr/>
        </p:nvSpPr>
        <p:spPr>
          <a:xfrm>
            <a:off x="1631295" y="6454668"/>
            <a:ext cx="4132940" cy="2803632"/>
          </a:xfrm>
          <a:custGeom>
            <a:avLst/>
            <a:gdLst/>
            <a:ahLst/>
            <a:cxnLst/>
            <a:rect l="l" t="t" r="r" b="b"/>
            <a:pathLst>
              <a:path w="4132940" h="2803632">
                <a:moveTo>
                  <a:pt x="0" y="0"/>
                </a:moveTo>
                <a:lnTo>
                  <a:pt x="4132939" y="0"/>
                </a:lnTo>
                <a:lnTo>
                  <a:pt x="4132939" y="2803632"/>
                </a:lnTo>
                <a:lnTo>
                  <a:pt x="0" y="2803632"/>
                </a:lnTo>
                <a:lnTo>
                  <a:pt x="0" y="0"/>
                </a:lnTo>
                <a:close/>
              </a:path>
            </a:pathLst>
          </a:custGeom>
          <a:blipFill>
            <a:blip r:embed="rId6"/>
            <a:stretch>
              <a:fillRect/>
            </a:stretch>
          </a:blipFill>
        </p:spPr>
        <p:txBody>
          <a:bodyPr/>
          <a:lstStyle/>
          <a:p>
            <a:endParaRPr lang="vi-VN"/>
          </a:p>
        </p:txBody>
      </p:sp>
      <p:sp>
        <p:nvSpPr>
          <p:cNvPr id="6" name="Freeform 6"/>
          <p:cNvSpPr/>
          <p:nvPr/>
        </p:nvSpPr>
        <p:spPr>
          <a:xfrm>
            <a:off x="7420904" y="1028700"/>
            <a:ext cx="4368368" cy="2732678"/>
          </a:xfrm>
          <a:custGeom>
            <a:avLst/>
            <a:gdLst/>
            <a:ahLst/>
            <a:cxnLst/>
            <a:rect l="l" t="t" r="r" b="b"/>
            <a:pathLst>
              <a:path w="4368368" h="2732678">
                <a:moveTo>
                  <a:pt x="0" y="0"/>
                </a:moveTo>
                <a:lnTo>
                  <a:pt x="4368368" y="0"/>
                </a:lnTo>
                <a:lnTo>
                  <a:pt x="4368368" y="2732678"/>
                </a:lnTo>
                <a:lnTo>
                  <a:pt x="0" y="2732678"/>
                </a:lnTo>
                <a:lnTo>
                  <a:pt x="0" y="0"/>
                </a:lnTo>
                <a:close/>
              </a:path>
            </a:pathLst>
          </a:custGeom>
          <a:blipFill>
            <a:blip r:embed="rId7"/>
            <a:stretch>
              <a:fillRect/>
            </a:stretch>
          </a:blipFill>
        </p:spPr>
        <p:txBody>
          <a:bodyPr/>
          <a:lstStyle/>
          <a:p>
            <a:endParaRPr lang="vi-VN"/>
          </a:p>
        </p:txBody>
      </p:sp>
      <p:sp>
        <p:nvSpPr>
          <p:cNvPr id="7" name="Freeform 7"/>
          <p:cNvSpPr/>
          <p:nvPr/>
        </p:nvSpPr>
        <p:spPr>
          <a:xfrm>
            <a:off x="7420904" y="5324440"/>
            <a:ext cx="4292973" cy="2942921"/>
          </a:xfrm>
          <a:custGeom>
            <a:avLst/>
            <a:gdLst/>
            <a:ahLst/>
            <a:cxnLst/>
            <a:rect l="l" t="t" r="r" b="b"/>
            <a:pathLst>
              <a:path w="4292973" h="2942921">
                <a:moveTo>
                  <a:pt x="0" y="0"/>
                </a:moveTo>
                <a:lnTo>
                  <a:pt x="4292973" y="0"/>
                </a:lnTo>
                <a:lnTo>
                  <a:pt x="4292973" y="2942921"/>
                </a:lnTo>
                <a:lnTo>
                  <a:pt x="0" y="2942921"/>
                </a:lnTo>
                <a:lnTo>
                  <a:pt x="0" y="0"/>
                </a:lnTo>
                <a:close/>
              </a:path>
            </a:pathLst>
          </a:custGeom>
          <a:blipFill>
            <a:blip r:embed="rId8"/>
            <a:stretch>
              <a:fillRect/>
            </a:stretch>
          </a:blipFill>
        </p:spPr>
        <p:txBody>
          <a:bodyPr/>
          <a:lstStyle/>
          <a:p>
            <a:endParaRPr lang="vi-VN"/>
          </a:p>
        </p:txBody>
      </p:sp>
      <p:sp>
        <p:nvSpPr>
          <p:cNvPr id="8" name="TextBox 8"/>
          <p:cNvSpPr txBox="1"/>
          <p:nvPr/>
        </p:nvSpPr>
        <p:spPr>
          <a:xfrm>
            <a:off x="12291372" y="582742"/>
            <a:ext cx="3979072" cy="1086945"/>
          </a:xfrm>
          <a:prstGeom prst="rect">
            <a:avLst/>
          </a:prstGeom>
        </p:spPr>
        <p:txBody>
          <a:bodyPr lIns="0" tIns="0" rIns="0" bIns="0" rtlCol="0" anchor="t">
            <a:spAutoFit/>
          </a:bodyPr>
          <a:lstStyle/>
          <a:p>
            <a:pPr algn="ctr">
              <a:lnSpc>
                <a:spcPts val="2948"/>
              </a:lnSpc>
              <a:spcBef>
                <a:spcPct val="0"/>
              </a:spcBef>
            </a:pPr>
            <a:r>
              <a:rPr lang="en-US" sz="1939">
                <a:solidFill>
                  <a:srgbClr val="000000"/>
                </a:solidFill>
                <a:latin typeface="Saira ExtraCondensed"/>
              </a:rPr>
              <a:t>KIỂM TRA Ô TRỐNG (PLAYER.EQUALS(" ")): NẾU Ô CỜ TẠI (I, J) LÀ TRỐNG (" "), THÌ KHÔNG KIỂM TRA VÀ TRẢ VỀ FALSE VÌ KHÔNG THỂ THẮNG KHI Ô CỜ TRỐNG.</a:t>
            </a:r>
          </a:p>
        </p:txBody>
      </p:sp>
      <p:sp>
        <p:nvSpPr>
          <p:cNvPr id="9" name="TextBox 9"/>
          <p:cNvSpPr txBox="1"/>
          <p:nvPr/>
        </p:nvSpPr>
        <p:spPr>
          <a:xfrm>
            <a:off x="12291372" y="1979427"/>
            <a:ext cx="4117012" cy="1890394"/>
          </a:xfrm>
          <a:prstGeom prst="rect">
            <a:avLst/>
          </a:prstGeom>
        </p:spPr>
        <p:txBody>
          <a:bodyPr lIns="0" tIns="0" rIns="0" bIns="0" rtlCol="0" anchor="t">
            <a:spAutoFit/>
          </a:bodyPr>
          <a:lstStyle/>
          <a:p>
            <a:pPr algn="ctr">
              <a:lnSpc>
                <a:spcPts val="3040"/>
              </a:lnSpc>
              <a:spcBef>
                <a:spcPct val="0"/>
              </a:spcBef>
            </a:pPr>
            <a:r>
              <a:rPr lang="en-US" sz="2000">
                <a:solidFill>
                  <a:srgbClr val="000000"/>
                </a:solidFill>
                <a:latin typeface="Saira ExtraCondensed"/>
              </a:rPr>
              <a:t>KIỂM TRA HÀNG NGANG: SỬ DỤNG VÒNG LẶP FOR ĐỂ KIỂM TRA SỐ LƯỢNG Ô LIÊN TIẾP CÓ GIÁ TRỊ GIỐNG NHAU (NGƯỜI CHƠI HIỆN TẠI) THEO CHIỀU HÀNG NGANG. NẾU SỐ LƯỢNG Ô LIÊN TIẾP LÀ 5 HOẶC HƠN, TRẢ VỀ TRUE VÌ NGƯỜI CHƠI ĐÃ THẮNG.</a:t>
            </a:r>
          </a:p>
        </p:txBody>
      </p:sp>
      <p:sp>
        <p:nvSpPr>
          <p:cNvPr id="10" name="TextBox 10"/>
          <p:cNvSpPr txBox="1"/>
          <p:nvPr/>
        </p:nvSpPr>
        <p:spPr>
          <a:xfrm>
            <a:off x="12354183" y="4184146"/>
            <a:ext cx="4054202" cy="1509395"/>
          </a:xfrm>
          <a:prstGeom prst="rect">
            <a:avLst/>
          </a:prstGeom>
        </p:spPr>
        <p:txBody>
          <a:bodyPr lIns="0" tIns="0" rIns="0" bIns="0" rtlCol="0" anchor="t">
            <a:spAutoFit/>
          </a:bodyPr>
          <a:lstStyle/>
          <a:p>
            <a:pPr algn="ctr">
              <a:lnSpc>
                <a:spcPts val="3040"/>
              </a:lnSpc>
              <a:spcBef>
                <a:spcPct val="0"/>
              </a:spcBef>
            </a:pPr>
            <a:r>
              <a:rPr lang="en-US" sz="2000">
                <a:solidFill>
                  <a:srgbClr val="000000"/>
                </a:solidFill>
                <a:latin typeface="Saira ExtraCondensed"/>
              </a:rPr>
              <a:t>KIỂM TRA HÀNG DỌC: SỬ DỤNG VÒNG LẶP FOR ĐỂ KIỂM TRA SỐ LƯỢNG Ô LIÊN TIẾP CÓ GIÁ TRỊ GIỐNG NHAU THEO CHIỀU HÀNG DỌC. NẾU SỐ LƯỢNG Ô LIÊN TIẾP LÀ 5 HOẶC HƠN, TRẢ VỀ TRUE VÌ NGƯỜI CHƠI ĐÃ THẮNG</a:t>
            </a:r>
          </a:p>
        </p:txBody>
      </p:sp>
      <p:sp>
        <p:nvSpPr>
          <p:cNvPr id="11" name="TextBox 11"/>
          <p:cNvSpPr txBox="1"/>
          <p:nvPr/>
        </p:nvSpPr>
        <p:spPr>
          <a:xfrm>
            <a:off x="12354183" y="6007866"/>
            <a:ext cx="4643896" cy="1509395"/>
          </a:xfrm>
          <a:prstGeom prst="rect">
            <a:avLst/>
          </a:prstGeom>
        </p:spPr>
        <p:txBody>
          <a:bodyPr lIns="0" tIns="0" rIns="0" bIns="0" rtlCol="0" anchor="t">
            <a:spAutoFit/>
          </a:bodyPr>
          <a:lstStyle/>
          <a:p>
            <a:pPr algn="ctr">
              <a:lnSpc>
                <a:spcPts val="3040"/>
              </a:lnSpc>
              <a:spcBef>
                <a:spcPct val="0"/>
              </a:spcBef>
            </a:pPr>
            <a:r>
              <a:rPr lang="en-US" sz="2000">
                <a:solidFill>
                  <a:srgbClr val="000000"/>
                </a:solidFill>
                <a:latin typeface="Saira ExtraCondensed"/>
              </a:rPr>
              <a:t>KIỂM TRA ĐƯỜNG CHÉO XUÔI: SỬ DỤNG VÒNG LẶP WHILE ĐỂ KIỂM TRA SỐ LƯỢNG Ô LIÊN TIẾP CÓ GIÁ TRỊ GIỐNG NHAU THEO ĐƯỜNG CHÉO XUÔI. NẾU SỐ LƯỢNG Ô LIÊN TIẾP LÀ 5 HOẶC HƠN, TRẢ VỀ TRUE VÌ NGƯỜI CHƠI ĐÃ THẮNG.</a:t>
            </a:r>
          </a:p>
        </p:txBody>
      </p:sp>
      <p:sp>
        <p:nvSpPr>
          <p:cNvPr id="12" name="TextBox 12"/>
          <p:cNvSpPr txBox="1"/>
          <p:nvPr/>
        </p:nvSpPr>
        <p:spPr>
          <a:xfrm>
            <a:off x="12814815" y="7789809"/>
            <a:ext cx="3455630" cy="2271395"/>
          </a:xfrm>
          <a:prstGeom prst="rect">
            <a:avLst/>
          </a:prstGeom>
        </p:spPr>
        <p:txBody>
          <a:bodyPr lIns="0" tIns="0" rIns="0" bIns="0" rtlCol="0" anchor="t">
            <a:spAutoFit/>
          </a:bodyPr>
          <a:lstStyle/>
          <a:p>
            <a:pPr algn="ctr">
              <a:lnSpc>
                <a:spcPts val="3040"/>
              </a:lnSpc>
              <a:spcBef>
                <a:spcPct val="0"/>
              </a:spcBef>
            </a:pPr>
            <a:r>
              <a:rPr lang="en-US" sz="2000">
                <a:solidFill>
                  <a:srgbClr val="000000"/>
                </a:solidFill>
                <a:latin typeface="Saira ExtraCondensed"/>
              </a:rPr>
              <a:t>KIỂM TRA ĐƯỜNG CHÉO NGƯỢC: SỬ DỤNG VÒNG LẶP WHILE ĐỂ KIỂM TRA SỐ LƯỢNG Ô LIÊN TIẾP CÓ GIÁ TRỊ GIỐNG NHAU THEO ĐƯỜNG CHÉO NGƯỢC. NẾU SỐ LƯỢNG Ô LIÊN TIẾP LÀ 5 HOẶC HƠN, TRẢ VỀ TRUE VÌ NGƯỜI CHƠI ĐÃ THẮNG.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557046" y="-1920413"/>
            <a:ext cx="19272357" cy="22795262"/>
          </a:xfrm>
          <a:custGeom>
            <a:avLst/>
            <a:gdLst/>
            <a:ahLst/>
            <a:cxnLst/>
            <a:rect l="l" t="t" r="r" b="b"/>
            <a:pathLst>
              <a:path w="19272357" h="22795262">
                <a:moveTo>
                  <a:pt x="0" y="0"/>
                </a:moveTo>
                <a:lnTo>
                  <a:pt x="19272357" y="0"/>
                </a:lnTo>
                <a:lnTo>
                  <a:pt x="19272357" y="22795262"/>
                </a:lnTo>
                <a:lnTo>
                  <a:pt x="0" y="227952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1731523" y="1456696"/>
            <a:ext cx="7412477" cy="2571463"/>
          </a:xfrm>
          <a:custGeom>
            <a:avLst/>
            <a:gdLst/>
            <a:ahLst/>
            <a:cxnLst/>
            <a:rect l="l" t="t" r="r" b="b"/>
            <a:pathLst>
              <a:path w="7412477" h="2571463">
                <a:moveTo>
                  <a:pt x="0" y="0"/>
                </a:moveTo>
                <a:lnTo>
                  <a:pt x="7412477" y="0"/>
                </a:lnTo>
                <a:lnTo>
                  <a:pt x="7412477" y="2571463"/>
                </a:lnTo>
                <a:lnTo>
                  <a:pt x="0" y="2571463"/>
                </a:lnTo>
                <a:lnTo>
                  <a:pt x="0" y="0"/>
                </a:lnTo>
                <a:close/>
              </a:path>
            </a:pathLst>
          </a:custGeom>
          <a:blipFill>
            <a:blip r:embed="rId4"/>
            <a:stretch>
              <a:fillRect/>
            </a:stretch>
          </a:blipFill>
        </p:spPr>
        <p:txBody>
          <a:bodyPr/>
          <a:lstStyle/>
          <a:p>
            <a:endParaRPr lang="vi-VN"/>
          </a:p>
        </p:txBody>
      </p:sp>
      <p:sp>
        <p:nvSpPr>
          <p:cNvPr id="4" name="TextBox 4"/>
          <p:cNvSpPr txBox="1"/>
          <p:nvPr/>
        </p:nvSpPr>
        <p:spPr>
          <a:xfrm>
            <a:off x="10292949" y="1390021"/>
            <a:ext cx="6858718" cy="4938395"/>
          </a:xfrm>
          <a:prstGeom prst="rect">
            <a:avLst/>
          </a:prstGeom>
        </p:spPr>
        <p:txBody>
          <a:bodyPr lIns="0" tIns="0" rIns="0" bIns="0" rtlCol="0" anchor="t">
            <a:spAutoFit/>
          </a:bodyPr>
          <a:lstStyle/>
          <a:p>
            <a:pPr algn="ctr">
              <a:lnSpc>
                <a:spcPts val="3040"/>
              </a:lnSpc>
              <a:spcBef>
                <a:spcPct val="0"/>
              </a:spcBef>
            </a:pPr>
            <a:r>
              <a:rPr lang="en-US" sz="2000">
                <a:solidFill>
                  <a:srgbClr val="000000"/>
                </a:solidFill>
                <a:latin typeface="Saira ExtraCondensed"/>
              </a:rPr>
              <a:t>KHỞI TẠO BIẾN PLAYER: LẤY GIÁ TRỊ CỦA NGƯỜI CHƠI HIỆN TẠI TẠI Ô CỜ (X, Y).</a:t>
            </a:r>
          </a:p>
          <a:p>
            <a:pPr algn="ctr">
              <a:lnSpc>
                <a:spcPts val="3040"/>
              </a:lnSpc>
              <a:spcBef>
                <a:spcPct val="0"/>
              </a:spcBef>
            </a:pPr>
            <a:endParaRPr lang="en-US" sz="2000">
              <a:solidFill>
                <a:srgbClr val="000000"/>
              </a:solidFill>
              <a:latin typeface="Saira ExtraCondensed"/>
            </a:endParaRPr>
          </a:p>
          <a:p>
            <a:pPr algn="ctr">
              <a:lnSpc>
                <a:spcPts val="3040"/>
              </a:lnSpc>
              <a:spcBef>
                <a:spcPct val="0"/>
              </a:spcBef>
            </a:pPr>
            <a:r>
              <a:rPr lang="en-US" sz="2000">
                <a:solidFill>
                  <a:srgbClr val="000000"/>
                </a:solidFill>
                <a:latin typeface="Saira ExtraCondensed"/>
              </a:rPr>
              <a:t>KHỞI TẠO BIẾN COUNT: BIẾN NÀY SẼ ĐẾM SỐ LƯỢNG Ô LIÊN TIẾP CÓ GIÁ TRỊ GIỐNG NHAU THEO HƯỚNG ĐÃ XÁC ĐỊNH.</a:t>
            </a:r>
          </a:p>
          <a:p>
            <a:pPr algn="ctr">
              <a:lnSpc>
                <a:spcPts val="3040"/>
              </a:lnSpc>
              <a:spcBef>
                <a:spcPct val="0"/>
              </a:spcBef>
            </a:pPr>
            <a:endParaRPr lang="en-US" sz="2000">
              <a:solidFill>
                <a:srgbClr val="000000"/>
              </a:solidFill>
              <a:latin typeface="Saira ExtraCondensed"/>
            </a:endParaRPr>
          </a:p>
          <a:p>
            <a:pPr algn="ctr">
              <a:lnSpc>
                <a:spcPts val="3040"/>
              </a:lnSpc>
              <a:spcBef>
                <a:spcPct val="0"/>
              </a:spcBef>
            </a:pPr>
            <a:r>
              <a:rPr lang="en-US" sz="2000">
                <a:solidFill>
                  <a:srgbClr val="000000"/>
                </a:solidFill>
                <a:latin typeface="Saira ExtraCondensed"/>
              </a:rPr>
              <a:t>KHỞI TẠO BIẾN I VÀ J: ĐẶT GIÁ TRỊ BAN ĐẦU CHO CÁC BIẾN I VÀ J THEO HƯỚNG DX VÀ DY.</a:t>
            </a:r>
          </a:p>
          <a:p>
            <a:pPr algn="ctr">
              <a:lnSpc>
                <a:spcPts val="3040"/>
              </a:lnSpc>
              <a:spcBef>
                <a:spcPct val="0"/>
              </a:spcBef>
            </a:pPr>
            <a:endParaRPr lang="en-US" sz="2000">
              <a:solidFill>
                <a:srgbClr val="000000"/>
              </a:solidFill>
              <a:latin typeface="Saira ExtraCondensed"/>
            </a:endParaRPr>
          </a:p>
          <a:p>
            <a:pPr algn="ctr">
              <a:lnSpc>
                <a:spcPts val="3040"/>
              </a:lnSpc>
              <a:spcBef>
                <a:spcPct val="0"/>
              </a:spcBef>
            </a:pPr>
            <a:r>
              <a:rPr lang="en-US" sz="2000">
                <a:solidFill>
                  <a:srgbClr val="000000"/>
                </a:solidFill>
                <a:latin typeface="Saira ExtraCondensed"/>
              </a:rPr>
              <a:t>VÒNG LẶP WHILE: THỰC HIỆN VÒNG LẶP WHILE ĐỂ ĐI THEO HƯỚNG ĐÃ XÁC ĐỊNH VÀ ĐẾM SỐ LƯỢNG Ô LIÊN TIẾP CÓ GIÁ TRỊ GIỐNG NHAU. DỪNG LẠI KHI GẶP Ô TRỐNG HOẶC VƯỢT RA KHỎI BIÊN CỦA BẢNG CỜ.</a:t>
            </a:r>
          </a:p>
          <a:p>
            <a:pPr algn="ctr">
              <a:lnSpc>
                <a:spcPts val="3040"/>
              </a:lnSpc>
              <a:spcBef>
                <a:spcPct val="0"/>
              </a:spcBef>
            </a:pPr>
            <a:endParaRPr lang="en-US" sz="2000">
              <a:solidFill>
                <a:srgbClr val="000000"/>
              </a:solidFill>
              <a:latin typeface="Saira ExtraCondensed"/>
            </a:endParaRPr>
          </a:p>
          <a:p>
            <a:pPr algn="ctr">
              <a:lnSpc>
                <a:spcPts val="3040"/>
              </a:lnSpc>
              <a:spcBef>
                <a:spcPct val="0"/>
              </a:spcBef>
            </a:pPr>
            <a:r>
              <a:rPr lang="en-US" sz="2000">
                <a:solidFill>
                  <a:srgbClr val="000000"/>
                </a:solidFill>
                <a:latin typeface="Saira ExtraCondensed"/>
              </a:rPr>
              <a:t>TRẢ VỀ GIÁ TRỊ CỦA COUNT: SỐ LƯỢNG Ô LIÊN TIẾP CÓ GIÁ TRỊ GIỐNG NHAU THEO HƯỚNG ĐÃ XÁC ĐỊNH.</a:t>
            </a:r>
          </a:p>
        </p:txBody>
      </p:sp>
      <p:sp>
        <p:nvSpPr>
          <p:cNvPr id="5" name="TextBox 5"/>
          <p:cNvSpPr txBox="1"/>
          <p:nvPr/>
        </p:nvSpPr>
        <p:spPr>
          <a:xfrm>
            <a:off x="2008403" y="4391933"/>
            <a:ext cx="6858718" cy="941070"/>
          </a:xfrm>
          <a:prstGeom prst="rect">
            <a:avLst/>
          </a:prstGeom>
        </p:spPr>
        <p:txBody>
          <a:bodyPr lIns="0" tIns="0" rIns="0" bIns="0" rtlCol="0" anchor="t">
            <a:spAutoFit/>
          </a:bodyPr>
          <a:lstStyle/>
          <a:p>
            <a:pPr algn="ctr">
              <a:lnSpc>
                <a:spcPts val="3780"/>
              </a:lnSpc>
            </a:pPr>
            <a:r>
              <a:rPr lang="en-US" sz="2700">
                <a:solidFill>
                  <a:srgbClr val="000000"/>
                </a:solidFill>
                <a:latin typeface="Noto Serif Display"/>
              </a:rPr>
              <a:t>Hàm kiểm tra số lượng ô liên tiếp có giá trị giống nhau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777" b="-5777"/>
            </a:stretch>
          </a:blipFill>
        </p:spPr>
        <p:txBody>
          <a:bodyPr/>
          <a:lstStyle/>
          <a:p>
            <a:endParaRPr lang="vi-VN"/>
          </a:p>
        </p:txBody>
      </p:sp>
      <p:sp>
        <p:nvSpPr>
          <p:cNvPr id="3" name="Freeform 3"/>
          <p:cNvSpPr/>
          <p:nvPr/>
        </p:nvSpPr>
        <p:spPr>
          <a:xfrm rot="5315292">
            <a:off x="2157457" y="-914708"/>
            <a:ext cx="10901946" cy="12894775"/>
          </a:xfrm>
          <a:custGeom>
            <a:avLst/>
            <a:gdLst/>
            <a:ahLst/>
            <a:cxnLst/>
            <a:rect l="l" t="t" r="r" b="b"/>
            <a:pathLst>
              <a:path w="10901946" h="12894775">
                <a:moveTo>
                  <a:pt x="0" y="0"/>
                </a:moveTo>
                <a:lnTo>
                  <a:pt x="10901947" y="0"/>
                </a:lnTo>
                <a:lnTo>
                  <a:pt x="10901947" y="12894775"/>
                </a:lnTo>
                <a:lnTo>
                  <a:pt x="0" y="128947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grpSp>
        <p:nvGrpSpPr>
          <p:cNvPr id="4" name="Group 4"/>
          <p:cNvGrpSpPr>
            <a:grpSpLocks noChangeAspect="1"/>
          </p:cNvGrpSpPr>
          <p:nvPr/>
        </p:nvGrpSpPr>
        <p:grpSpPr>
          <a:xfrm>
            <a:off x="10671915" y="1037583"/>
            <a:ext cx="9250051" cy="6406517"/>
            <a:chOff x="0" y="0"/>
            <a:chExt cx="3429000" cy="2374900"/>
          </a:xfrm>
        </p:grpSpPr>
        <p:sp>
          <p:nvSpPr>
            <p:cNvPr id="5" name="Freeform 5"/>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t="-4994" b="-4994"/>
              </a:stretch>
            </a:blipFill>
          </p:spPr>
          <p:txBody>
            <a:bodyPr/>
            <a:lstStyle/>
            <a:p>
              <a:endParaRPr lang="vi-VN"/>
            </a:p>
          </p:txBody>
        </p:sp>
        <p:sp>
          <p:nvSpPr>
            <p:cNvPr id="6" name="Freeform 6"/>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6"/>
              <a:stretch>
                <a:fillRect l="-2902" t="-10996" r="-2492" b="-11124"/>
              </a:stretch>
            </a:blipFill>
          </p:spPr>
          <p:txBody>
            <a:bodyPr/>
            <a:lstStyle/>
            <a:p>
              <a:endParaRPr lang="vi-VN"/>
            </a:p>
          </p:txBody>
        </p:sp>
      </p:grpSp>
      <p:sp>
        <p:nvSpPr>
          <p:cNvPr id="7" name="Freeform 7"/>
          <p:cNvSpPr/>
          <p:nvPr/>
        </p:nvSpPr>
        <p:spPr>
          <a:xfrm flipH="1">
            <a:off x="16287049" y="0"/>
            <a:ext cx="3274489" cy="3520956"/>
          </a:xfrm>
          <a:custGeom>
            <a:avLst/>
            <a:gdLst/>
            <a:ahLst/>
            <a:cxnLst/>
            <a:rect l="l" t="t" r="r" b="b"/>
            <a:pathLst>
              <a:path w="3274489" h="3520956">
                <a:moveTo>
                  <a:pt x="3274489" y="0"/>
                </a:moveTo>
                <a:lnTo>
                  <a:pt x="0" y="0"/>
                </a:lnTo>
                <a:lnTo>
                  <a:pt x="0" y="3520956"/>
                </a:lnTo>
                <a:lnTo>
                  <a:pt x="3274489" y="3520956"/>
                </a:lnTo>
                <a:lnTo>
                  <a:pt x="3274489"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grpSp>
        <p:nvGrpSpPr>
          <p:cNvPr id="8" name="Group 8"/>
          <p:cNvGrpSpPr>
            <a:grpSpLocks noChangeAspect="1"/>
          </p:cNvGrpSpPr>
          <p:nvPr/>
        </p:nvGrpSpPr>
        <p:grpSpPr>
          <a:xfrm rot="553700">
            <a:off x="12021508" y="5063361"/>
            <a:ext cx="8531082" cy="5908564"/>
            <a:chOff x="0" y="0"/>
            <a:chExt cx="3429000" cy="2374900"/>
          </a:xfrm>
        </p:grpSpPr>
        <p:sp>
          <p:nvSpPr>
            <p:cNvPr id="9" name="Freeform 9"/>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9"/>
              <a:stretch>
                <a:fillRect t="-278" b="-278"/>
              </a:stretch>
            </a:blipFill>
          </p:spPr>
          <p:txBody>
            <a:bodyPr/>
            <a:lstStyle/>
            <a:p>
              <a:endParaRPr lang="vi-VN"/>
            </a:p>
          </p:txBody>
        </p:sp>
        <p:sp>
          <p:nvSpPr>
            <p:cNvPr id="10" name="Freeform 10"/>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6"/>
              <a:stretch>
                <a:fillRect l="-2902" t="-10996" r="-2492" b="-11124"/>
              </a:stretch>
            </a:blipFill>
          </p:spPr>
          <p:txBody>
            <a:bodyPr/>
            <a:lstStyle/>
            <a:p>
              <a:endParaRPr lang="vi-VN"/>
            </a:p>
          </p:txBody>
        </p:sp>
      </p:grpSp>
      <p:sp>
        <p:nvSpPr>
          <p:cNvPr id="11" name="TextBox 11"/>
          <p:cNvSpPr txBox="1"/>
          <p:nvPr/>
        </p:nvSpPr>
        <p:spPr>
          <a:xfrm>
            <a:off x="1386725" y="1391582"/>
            <a:ext cx="12443411" cy="2129374"/>
          </a:xfrm>
          <a:prstGeom prst="rect">
            <a:avLst/>
          </a:prstGeom>
        </p:spPr>
        <p:txBody>
          <a:bodyPr lIns="0" tIns="0" rIns="0" bIns="0" rtlCol="0" anchor="t">
            <a:spAutoFit/>
          </a:bodyPr>
          <a:lstStyle/>
          <a:p>
            <a:pPr algn="ctr">
              <a:lnSpc>
                <a:spcPts val="17477"/>
              </a:lnSpc>
            </a:pPr>
            <a:r>
              <a:rPr lang="en-US" sz="12483">
                <a:solidFill>
                  <a:srgbClr val="000000"/>
                </a:solidFill>
                <a:latin typeface="Saira ExtraCondensed"/>
              </a:rPr>
              <a:t>NHÓM 10</a:t>
            </a:r>
          </a:p>
        </p:txBody>
      </p:sp>
      <p:sp>
        <p:nvSpPr>
          <p:cNvPr id="12" name="TextBox 12"/>
          <p:cNvSpPr txBox="1"/>
          <p:nvPr/>
        </p:nvSpPr>
        <p:spPr>
          <a:xfrm>
            <a:off x="3675082" y="3880904"/>
            <a:ext cx="7852815" cy="929100"/>
          </a:xfrm>
          <a:prstGeom prst="rect">
            <a:avLst/>
          </a:prstGeom>
        </p:spPr>
        <p:txBody>
          <a:bodyPr wrap="square" lIns="0" tIns="0" rIns="0" bIns="0" rtlCol="0" anchor="t">
            <a:spAutoFit/>
          </a:bodyPr>
          <a:lstStyle/>
          <a:p>
            <a:pPr algn="ctr">
              <a:lnSpc>
                <a:spcPts val="7902"/>
              </a:lnSpc>
            </a:pPr>
            <a:r>
              <a:rPr lang="en-US" sz="4400" dirty="0">
                <a:solidFill>
                  <a:srgbClr val="000000"/>
                </a:solidFill>
                <a:latin typeface="Saira ExtraCondensed"/>
              </a:rPr>
              <a:t>VŨ VIỆT DŨNG - 2155010052</a:t>
            </a:r>
          </a:p>
        </p:txBody>
      </p:sp>
      <p:sp>
        <p:nvSpPr>
          <p:cNvPr id="13" name="TextBox 13"/>
          <p:cNvSpPr txBox="1"/>
          <p:nvPr/>
        </p:nvSpPr>
        <p:spPr>
          <a:xfrm>
            <a:off x="4294682" y="5438479"/>
            <a:ext cx="6302190" cy="929100"/>
          </a:xfrm>
          <a:prstGeom prst="rect">
            <a:avLst/>
          </a:prstGeom>
        </p:spPr>
        <p:txBody>
          <a:bodyPr wrap="square" lIns="0" tIns="0" rIns="0" bIns="0" rtlCol="0" anchor="t">
            <a:spAutoFit/>
          </a:bodyPr>
          <a:lstStyle/>
          <a:p>
            <a:pPr algn="ctr">
              <a:lnSpc>
                <a:spcPts val="7902"/>
              </a:lnSpc>
            </a:pPr>
            <a:r>
              <a:rPr lang="en-US" sz="4400" dirty="0">
                <a:solidFill>
                  <a:srgbClr val="000000"/>
                </a:solidFill>
                <a:latin typeface="Saira ExtraCondensed"/>
              </a:rPr>
              <a:t>LÊ VIỆT ANH - 2155010007</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557046" y="-1920413"/>
            <a:ext cx="19272357" cy="22795262"/>
          </a:xfrm>
          <a:custGeom>
            <a:avLst/>
            <a:gdLst/>
            <a:ahLst/>
            <a:cxnLst/>
            <a:rect l="l" t="t" r="r" b="b"/>
            <a:pathLst>
              <a:path w="19272357" h="22795262">
                <a:moveTo>
                  <a:pt x="0" y="0"/>
                </a:moveTo>
                <a:lnTo>
                  <a:pt x="19272357" y="0"/>
                </a:lnTo>
                <a:lnTo>
                  <a:pt x="19272357" y="22795262"/>
                </a:lnTo>
                <a:lnTo>
                  <a:pt x="0" y="227952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1807762" y="1536692"/>
            <a:ext cx="5811401" cy="7213615"/>
          </a:xfrm>
          <a:custGeom>
            <a:avLst/>
            <a:gdLst/>
            <a:ahLst/>
            <a:cxnLst/>
            <a:rect l="l" t="t" r="r" b="b"/>
            <a:pathLst>
              <a:path w="5811401" h="7213615">
                <a:moveTo>
                  <a:pt x="0" y="0"/>
                </a:moveTo>
                <a:lnTo>
                  <a:pt x="5811400" y="0"/>
                </a:lnTo>
                <a:lnTo>
                  <a:pt x="5811400" y="7213616"/>
                </a:lnTo>
                <a:lnTo>
                  <a:pt x="0" y="7213616"/>
                </a:lnTo>
                <a:lnTo>
                  <a:pt x="0" y="0"/>
                </a:lnTo>
                <a:close/>
              </a:path>
            </a:pathLst>
          </a:custGeom>
          <a:blipFill>
            <a:blip r:embed="rId4"/>
            <a:stretch>
              <a:fillRect/>
            </a:stretch>
          </a:blipFill>
        </p:spPr>
        <p:txBody>
          <a:bodyPr/>
          <a:lstStyle/>
          <a:p>
            <a:endParaRPr lang="vi-VN"/>
          </a:p>
        </p:txBody>
      </p:sp>
      <p:sp>
        <p:nvSpPr>
          <p:cNvPr id="4" name="TextBox 4"/>
          <p:cNvSpPr txBox="1"/>
          <p:nvPr/>
        </p:nvSpPr>
        <p:spPr>
          <a:xfrm>
            <a:off x="9144000" y="1470017"/>
            <a:ext cx="7316886" cy="7605395"/>
          </a:xfrm>
          <a:prstGeom prst="rect">
            <a:avLst/>
          </a:prstGeom>
        </p:spPr>
        <p:txBody>
          <a:bodyPr lIns="0" tIns="0" rIns="0" bIns="0" rtlCol="0" anchor="t">
            <a:spAutoFit/>
          </a:bodyPr>
          <a:lstStyle/>
          <a:p>
            <a:pPr algn="ctr">
              <a:lnSpc>
                <a:spcPts val="3040"/>
              </a:lnSpc>
              <a:spcBef>
                <a:spcPct val="0"/>
              </a:spcBef>
            </a:pPr>
            <a:r>
              <a:rPr lang="en-US" sz="2000">
                <a:solidFill>
                  <a:srgbClr val="000000"/>
                </a:solidFill>
                <a:latin typeface="Saira ExtraCondensed"/>
              </a:rPr>
              <a:t>KIỂM TRA ĐIỀU KIỆN: HÀM KIỂM TRA XEM CÓ NƯỚC ĐI NÀO ĐỂ UNDO KHÔNG (BIẾN SIZE PHẢI LỚN HƠN 0).</a:t>
            </a:r>
          </a:p>
          <a:p>
            <a:pPr algn="ctr">
              <a:lnSpc>
                <a:spcPts val="3040"/>
              </a:lnSpc>
              <a:spcBef>
                <a:spcPct val="0"/>
              </a:spcBef>
            </a:pPr>
            <a:endParaRPr lang="en-US" sz="2000">
              <a:solidFill>
                <a:srgbClr val="000000"/>
              </a:solidFill>
              <a:latin typeface="Saira ExtraCondensed"/>
            </a:endParaRPr>
          </a:p>
          <a:p>
            <a:pPr algn="ctr">
              <a:lnSpc>
                <a:spcPts val="3040"/>
              </a:lnSpc>
              <a:spcBef>
                <a:spcPct val="0"/>
              </a:spcBef>
            </a:pPr>
            <a:r>
              <a:rPr lang="en-US" sz="2000">
                <a:solidFill>
                  <a:srgbClr val="000000"/>
                </a:solidFill>
                <a:latin typeface="Saira ExtraCondensed"/>
              </a:rPr>
              <a:t>GIẢM KÍCH THƯỚC MẢNG SIZE: GIẢM GIÁ TRỊ CỦA BIẾN SIZE XUỐNG MỘT ĐỂ TRỎ ĐẾN PHẦN TỬ CUỐI CÙNG CỦA MẢNG XUNDO VÀ YUNDO CHỨA TỌA ĐỘ CỦA NƯỚC ĐI CUỐI CÙNG.</a:t>
            </a:r>
          </a:p>
          <a:p>
            <a:pPr algn="ctr">
              <a:lnSpc>
                <a:spcPts val="3040"/>
              </a:lnSpc>
              <a:spcBef>
                <a:spcPct val="0"/>
              </a:spcBef>
            </a:pPr>
            <a:endParaRPr lang="en-US" sz="2000">
              <a:solidFill>
                <a:srgbClr val="000000"/>
              </a:solidFill>
              <a:latin typeface="Saira ExtraCondensed"/>
            </a:endParaRPr>
          </a:p>
          <a:p>
            <a:pPr algn="ctr">
              <a:lnSpc>
                <a:spcPts val="3040"/>
              </a:lnSpc>
              <a:spcBef>
                <a:spcPct val="0"/>
              </a:spcBef>
            </a:pPr>
            <a:r>
              <a:rPr lang="en-US" sz="2000">
                <a:solidFill>
                  <a:srgbClr val="000000"/>
                </a:solidFill>
                <a:latin typeface="Saira ExtraCondensed"/>
              </a:rPr>
              <a:t>LẤY TỌA ĐỘ I VÀ J: LẤY TỌA ĐỘ I VÀ J TỪ PHẦN TỬ CUỐI CÙNG CỦA MẢNG XUNDO VÀ YUNDO.</a:t>
            </a:r>
          </a:p>
          <a:p>
            <a:pPr algn="ctr">
              <a:lnSpc>
                <a:spcPts val="3040"/>
              </a:lnSpc>
              <a:spcBef>
                <a:spcPct val="0"/>
              </a:spcBef>
            </a:pPr>
            <a:endParaRPr lang="en-US" sz="2000">
              <a:solidFill>
                <a:srgbClr val="000000"/>
              </a:solidFill>
              <a:latin typeface="Saira ExtraCondensed"/>
            </a:endParaRPr>
          </a:p>
          <a:p>
            <a:pPr algn="ctr">
              <a:lnSpc>
                <a:spcPts val="3040"/>
              </a:lnSpc>
              <a:spcBef>
                <a:spcPct val="0"/>
              </a:spcBef>
            </a:pPr>
            <a:r>
              <a:rPr lang="en-US" sz="2000">
                <a:solidFill>
                  <a:srgbClr val="000000"/>
                </a:solidFill>
                <a:latin typeface="Saira ExtraCondensed"/>
              </a:rPr>
              <a:t>ĐẶT LẠI GIÁ TRỊ CỦA Ô CỜ: ĐẶT LẠI GIÁ TRỊ CỦA Ô CỜ TẠI (I, J) THÀNH KHOẢNG TRẮNG (" ") VÀ ĐẶT LẠI MÀU NỀN CỦA Ô CỜ.</a:t>
            </a:r>
          </a:p>
          <a:p>
            <a:pPr algn="ctr">
              <a:lnSpc>
                <a:spcPts val="3040"/>
              </a:lnSpc>
              <a:spcBef>
                <a:spcPct val="0"/>
              </a:spcBef>
            </a:pPr>
            <a:endParaRPr lang="en-US" sz="2000">
              <a:solidFill>
                <a:srgbClr val="000000"/>
              </a:solidFill>
              <a:latin typeface="Saira ExtraCondensed"/>
            </a:endParaRPr>
          </a:p>
          <a:p>
            <a:pPr algn="ctr">
              <a:lnSpc>
                <a:spcPts val="3040"/>
              </a:lnSpc>
              <a:spcBef>
                <a:spcPct val="0"/>
              </a:spcBef>
            </a:pPr>
            <a:r>
              <a:rPr lang="en-US" sz="2000">
                <a:solidFill>
                  <a:srgbClr val="000000"/>
                </a:solidFill>
                <a:latin typeface="Saira ExtraCondensed"/>
              </a:rPr>
              <a:t>CẬP NHẬT TRẠNG THÁI CỦA Ô CỜ: ĐẶT LẠI TRẠNG THÁI CỦA Ô CỜ TRONG MẢNG TICK VỀ TRUE ĐỂ CHO PHÉP VIỆC ĐÁNH NƯỚC ĐI MỚI TẠI Ô CỜ NÀY.</a:t>
            </a:r>
          </a:p>
          <a:p>
            <a:pPr algn="ctr">
              <a:lnSpc>
                <a:spcPts val="3040"/>
              </a:lnSpc>
              <a:spcBef>
                <a:spcPct val="0"/>
              </a:spcBef>
            </a:pPr>
            <a:endParaRPr lang="en-US" sz="2000">
              <a:solidFill>
                <a:srgbClr val="000000"/>
              </a:solidFill>
              <a:latin typeface="Saira ExtraCondensed"/>
            </a:endParaRPr>
          </a:p>
          <a:p>
            <a:pPr algn="ctr">
              <a:lnSpc>
                <a:spcPts val="3040"/>
              </a:lnSpc>
              <a:spcBef>
                <a:spcPct val="0"/>
              </a:spcBef>
            </a:pPr>
            <a:r>
              <a:rPr lang="en-US" sz="2000">
                <a:solidFill>
                  <a:srgbClr val="000000"/>
                </a:solidFill>
                <a:latin typeface="Saira ExtraCondensed"/>
              </a:rPr>
              <a:t>CẬP NHẬT THÔNG BÁO LƯỢT CHƠI: CẬP NHẬT LẠI LABEL LB ĐỂ HIỂN THỊ LƯỢT CHƠI CỦA NGƯỜI CHƠI TIẾP THEO.</a:t>
            </a:r>
          </a:p>
          <a:p>
            <a:pPr algn="ctr">
              <a:lnSpc>
                <a:spcPts val="3040"/>
              </a:lnSpc>
              <a:spcBef>
                <a:spcPct val="0"/>
              </a:spcBef>
            </a:pPr>
            <a:endParaRPr lang="en-US" sz="2000">
              <a:solidFill>
                <a:srgbClr val="000000"/>
              </a:solidFill>
              <a:latin typeface="Saira ExtraCondensed"/>
            </a:endParaRPr>
          </a:p>
          <a:p>
            <a:pPr algn="ctr">
              <a:lnSpc>
                <a:spcPts val="3040"/>
              </a:lnSpc>
              <a:spcBef>
                <a:spcPct val="0"/>
              </a:spcBef>
            </a:pPr>
            <a:r>
              <a:rPr lang="en-US" sz="2000">
                <a:solidFill>
                  <a:srgbClr val="000000"/>
                </a:solidFill>
                <a:latin typeface="Saira ExtraCondensed"/>
              </a:rPr>
              <a:t>TẮT CHỨC NĂNG UNDO NẾU KHÔNG CÒN NƯỚC ĐI ĐỂ UNDO: NẾU KHÔNG CÒN NƯỚC ĐI NÀO ĐỂ UNDO (KÍCH THƯỚC CỦA MẢNG SIZE BẰNG 0), THÌ TẮT CHỨC NĂNG UNDO BẰNG CÁCH VÔ HIỆU HÓA NÚT UNDO (UNDO_BT.SETENABLED(FALSE)).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557046" y="-1920413"/>
            <a:ext cx="19272357" cy="22795262"/>
          </a:xfrm>
          <a:custGeom>
            <a:avLst/>
            <a:gdLst/>
            <a:ahLst/>
            <a:cxnLst/>
            <a:rect l="l" t="t" r="r" b="b"/>
            <a:pathLst>
              <a:path w="19272357" h="22795262">
                <a:moveTo>
                  <a:pt x="0" y="0"/>
                </a:moveTo>
                <a:lnTo>
                  <a:pt x="19272357" y="0"/>
                </a:lnTo>
                <a:lnTo>
                  <a:pt x="19272357" y="22795262"/>
                </a:lnTo>
                <a:lnTo>
                  <a:pt x="0" y="227952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1538442" y="1046279"/>
            <a:ext cx="7740636" cy="8212021"/>
          </a:xfrm>
          <a:custGeom>
            <a:avLst/>
            <a:gdLst/>
            <a:ahLst/>
            <a:cxnLst/>
            <a:rect l="l" t="t" r="r" b="b"/>
            <a:pathLst>
              <a:path w="7740636" h="8212021">
                <a:moveTo>
                  <a:pt x="0" y="0"/>
                </a:moveTo>
                <a:lnTo>
                  <a:pt x="7740636" y="0"/>
                </a:lnTo>
                <a:lnTo>
                  <a:pt x="7740636" y="8212021"/>
                </a:lnTo>
                <a:lnTo>
                  <a:pt x="0" y="8212021"/>
                </a:lnTo>
                <a:lnTo>
                  <a:pt x="0" y="0"/>
                </a:lnTo>
                <a:close/>
              </a:path>
            </a:pathLst>
          </a:custGeom>
          <a:blipFill>
            <a:blip r:embed="rId4"/>
            <a:stretch>
              <a:fillRect/>
            </a:stretch>
          </a:blipFill>
        </p:spPr>
        <p:txBody>
          <a:bodyPr/>
          <a:lstStyle/>
          <a:p>
            <a:endParaRPr lang="vi-VN"/>
          </a:p>
        </p:txBody>
      </p:sp>
      <p:sp>
        <p:nvSpPr>
          <p:cNvPr id="4" name="TextBox 4"/>
          <p:cNvSpPr txBox="1"/>
          <p:nvPr/>
        </p:nvSpPr>
        <p:spPr>
          <a:xfrm>
            <a:off x="10852289" y="1506755"/>
            <a:ext cx="5562397" cy="7224395"/>
          </a:xfrm>
          <a:prstGeom prst="rect">
            <a:avLst/>
          </a:prstGeom>
        </p:spPr>
        <p:txBody>
          <a:bodyPr lIns="0" tIns="0" rIns="0" bIns="0" rtlCol="0" anchor="t">
            <a:spAutoFit/>
          </a:bodyPr>
          <a:lstStyle/>
          <a:p>
            <a:pPr algn="ctr">
              <a:lnSpc>
                <a:spcPts val="3040"/>
              </a:lnSpc>
              <a:spcBef>
                <a:spcPct val="0"/>
              </a:spcBef>
            </a:pPr>
            <a:r>
              <a:rPr lang="en-US" sz="2000">
                <a:solidFill>
                  <a:srgbClr val="000000"/>
                </a:solidFill>
                <a:latin typeface="Saira ExtraCondensed"/>
              </a:rPr>
              <a:t>ĐẶT GIÁ TRỊ VÀ MÀU NỀN CỦA Ô CỜ (B[I][J]): ĐẶT GIÁ TRỊ CỦA Ô CỜ TẠI (I, J) THÀNH "X" NẾU LÀ LƯỢT NGƯỜI CHƠI X VÀ "O" NẾU LÀ LƯỢT NGƯỜI CHƠI O. ĐẶT MÀU NỀN CỦA Ô CỜ THÀNH MÀU XÁM (HOẶC MỘT MÀU KHÁC TÙY CHỌN).</a:t>
            </a:r>
          </a:p>
          <a:p>
            <a:pPr algn="ctr">
              <a:lnSpc>
                <a:spcPts val="3040"/>
              </a:lnSpc>
              <a:spcBef>
                <a:spcPct val="0"/>
              </a:spcBef>
            </a:pPr>
            <a:endParaRPr lang="en-US" sz="2000">
              <a:solidFill>
                <a:srgbClr val="000000"/>
              </a:solidFill>
              <a:latin typeface="Saira ExtraCondensed"/>
            </a:endParaRPr>
          </a:p>
          <a:p>
            <a:pPr algn="ctr">
              <a:lnSpc>
                <a:spcPts val="3040"/>
              </a:lnSpc>
              <a:spcBef>
                <a:spcPct val="0"/>
              </a:spcBef>
            </a:pPr>
            <a:r>
              <a:rPr lang="en-US" sz="2000">
                <a:solidFill>
                  <a:srgbClr val="000000"/>
                </a:solidFill>
                <a:latin typeface="Saira ExtraCondensed"/>
              </a:rPr>
              <a:t>LƯU TRỮ THÔNG TIN NƯỚC ĐI VÀO MẢNG XUNDO VÀ YUNDO: LƯU TRỮ TỌA ĐỘ (I, J) CỦA NƯỚC ĐI VÀO CÁC MẢNG XUNDO VÀ YUNDO ĐỂ CÓ THỂ SỬ DỤNG CHO CHỨC NĂNG UNDO.</a:t>
            </a:r>
          </a:p>
          <a:p>
            <a:pPr algn="ctr">
              <a:lnSpc>
                <a:spcPts val="3040"/>
              </a:lnSpc>
              <a:spcBef>
                <a:spcPct val="0"/>
              </a:spcBef>
            </a:pPr>
            <a:endParaRPr lang="en-US" sz="2000">
              <a:solidFill>
                <a:srgbClr val="000000"/>
              </a:solidFill>
              <a:latin typeface="Saira ExtraCondensed"/>
            </a:endParaRPr>
          </a:p>
          <a:p>
            <a:pPr algn="ctr">
              <a:lnSpc>
                <a:spcPts val="3040"/>
              </a:lnSpc>
              <a:spcBef>
                <a:spcPct val="0"/>
              </a:spcBef>
            </a:pPr>
            <a:r>
              <a:rPr lang="en-US" sz="2000">
                <a:solidFill>
                  <a:srgbClr val="000000"/>
                </a:solidFill>
                <a:latin typeface="Saira ExtraCondensed"/>
              </a:rPr>
              <a:t>KIỂM TRA CHIẾN THẮNG (CHECKWIN(I, J)): GỌI HÀM KIỂM TRA CHIẾN THẮNG ĐỂ XEM LIỆU NGƯỜI CHƠI HIỆN TẠI ĐÃ THẮNG SAU NƯỚC ĐI NÀY HAY KHÔNG.</a:t>
            </a:r>
          </a:p>
          <a:p>
            <a:pPr algn="ctr">
              <a:lnSpc>
                <a:spcPts val="3040"/>
              </a:lnSpc>
              <a:spcBef>
                <a:spcPct val="0"/>
              </a:spcBef>
            </a:pPr>
            <a:endParaRPr lang="en-US" sz="2000">
              <a:solidFill>
                <a:srgbClr val="000000"/>
              </a:solidFill>
              <a:latin typeface="Saira ExtraCondensed"/>
            </a:endParaRPr>
          </a:p>
          <a:p>
            <a:pPr algn="ctr">
              <a:lnSpc>
                <a:spcPts val="3040"/>
              </a:lnSpc>
              <a:spcBef>
                <a:spcPct val="0"/>
              </a:spcBef>
            </a:pPr>
            <a:r>
              <a:rPr lang="en-US" sz="2000">
                <a:solidFill>
                  <a:srgbClr val="000000"/>
                </a:solidFill>
                <a:latin typeface="Saira ExtraCondensed"/>
              </a:rPr>
              <a:t>THAY ĐỔI LƯỢT CHƠI: NẾU KHÔNG CÓ CHIẾN THẮNG, CHUYỂN ĐẾN LƯỢT CHƠI CỦA NGƯỜI CHƠI TIẾP THEO.</a:t>
            </a:r>
          </a:p>
          <a:p>
            <a:pPr algn="ctr">
              <a:lnSpc>
                <a:spcPts val="3040"/>
              </a:lnSpc>
              <a:spcBef>
                <a:spcPct val="0"/>
              </a:spcBef>
            </a:pPr>
            <a:endParaRPr lang="en-US" sz="2000">
              <a:solidFill>
                <a:srgbClr val="000000"/>
              </a:solidFill>
              <a:latin typeface="Saira ExtraCondensed"/>
            </a:endParaRPr>
          </a:p>
          <a:p>
            <a:pPr algn="ctr">
              <a:lnSpc>
                <a:spcPts val="3040"/>
              </a:lnSpc>
              <a:spcBef>
                <a:spcPct val="0"/>
              </a:spcBef>
            </a:pPr>
            <a:r>
              <a:rPr lang="en-US" sz="2000">
                <a:solidFill>
                  <a:srgbClr val="000000"/>
                </a:solidFill>
                <a:latin typeface="Saira ExtraCondensed"/>
              </a:rPr>
              <a:t>THỰC HIỆN NƯỚC ĐI CỦA MÁY (NẾU ĐANG CHƠI VỚI MÁY): NẾU ĐANG CHƠI VỚI MÁY VÀ ĐẾN LƯỢT MÁY CHƠI (LƯỢT O), THÌ GỌI HÀM COMPUTERMOVE ĐỂ MÁY THỰC HIỆN NƯỚC ĐI.</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557046" y="-1920413"/>
            <a:ext cx="19272357" cy="22795262"/>
          </a:xfrm>
          <a:custGeom>
            <a:avLst/>
            <a:gdLst/>
            <a:ahLst/>
            <a:cxnLst/>
            <a:rect l="l" t="t" r="r" b="b"/>
            <a:pathLst>
              <a:path w="19272357" h="22795262">
                <a:moveTo>
                  <a:pt x="0" y="0"/>
                </a:moveTo>
                <a:lnTo>
                  <a:pt x="19272357" y="0"/>
                </a:lnTo>
                <a:lnTo>
                  <a:pt x="19272357" y="22795262"/>
                </a:lnTo>
                <a:lnTo>
                  <a:pt x="0" y="227952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1322225" y="1028700"/>
            <a:ext cx="8297147" cy="8582456"/>
          </a:xfrm>
          <a:custGeom>
            <a:avLst/>
            <a:gdLst/>
            <a:ahLst/>
            <a:cxnLst/>
            <a:rect l="l" t="t" r="r" b="b"/>
            <a:pathLst>
              <a:path w="8297147" h="8582456">
                <a:moveTo>
                  <a:pt x="0" y="0"/>
                </a:moveTo>
                <a:lnTo>
                  <a:pt x="8297147" y="0"/>
                </a:lnTo>
                <a:lnTo>
                  <a:pt x="8297147" y="8582456"/>
                </a:lnTo>
                <a:lnTo>
                  <a:pt x="0" y="8582456"/>
                </a:lnTo>
                <a:lnTo>
                  <a:pt x="0" y="0"/>
                </a:lnTo>
                <a:close/>
              </a:path>
            </a:pathLst>
          </a:custGeom>
          <a:blipFill>
            <a:blip r:embed="rId4"/>
            <a:stretch>
              <a:fillRect r="-15765"/>
            </a:stretch>
          </a:blipFill>
        </p:spPr>
        <p:txBody>
          <a:bodyPr/>
          <a:lstStyle/>
          <a:p>
            <a:endParaRPr lang="vi-VN"/>
          </a:p>
        </p:txBody>
      </p:sp>
      <p:sp>
        <p:nvSpPr>
          <p:cNvPr id="4" name="TextBox 4"/>
          <p:cNvSpPr txBox="1"/>
          <p:nvPr/>
        </p:nvSpPr>
        <p:spPr>
          <a:xfrm>
            <a:off x="10397949" y="1293393"/>
            <a:ext cx="6861351" cy="7986395"/>
          </a:xfrm>
          <a:prstGeom prst="rect">
            <a:avLst/>
          </a:prstGeom>
        </p:spPr>
        <p:txBody>
          <a:bodyPr lIns="0" tIns="0" rIns="0" bIns="0" rtlCol="0" anchor="t">
            <a:spAutoFit/>
          </a:bodyPr>
          <a:lstStyle/>
          <a:p>
            <a:pPr algn="ctr">
              <a:lnSpc>
                <a:spcPts val="3040"/>
              </a:lnSpc>
              <a:spcBef>
                <a:spcPct val="0"/>
              </a:spcBef>
            </a:pPr>
            <a:r>
              <a:rPr lang="en-US" sz="2000">
                <a:solidFill>
                  <a:srgbClr val="000000"/>
                </a:solidFill>
                <a:latin typeface="Saira ExtraCondensed"/>
              </a:rPr>
              <a:t>LẤY TỌA ĐỘ NƯỚC ĐI CUỐI CÙNG CỦA NGƯỜI CHƠI (LASTX, LASTY): LẤY TỌA ĐỘ CỦA NƯỚC ĐI CUỐI CÙNG CỦA NGƯỜI CHƠI TỪ MẢNG XUNDO VÀ YUNDO.</a:t>
            </a:r>
          </a:p>
          <a:p>
            <a:pPr algn="ctr">
              <a:lnSpc>
                <a:spcPts val="3040"/>
              </a:lnSpc>
              <a:spcBef>
                <a:spcPct val="0"/>
              </a:spcBef>
            </a:pPr>
            <a:endParaRPr lang="en-US" sz="2000">
              <a:solidFill>
                <a:srgbClr val="000000"/>
              </a:solidFill>
              <a:latin typeface="Saira ExtraCondensed"/>
            </a:endParaRPr>
          </a:p>
          <a:p>
            <a:pPr algn="ctr">
              <a:lnSpc>
                <a:spcPts val="3040"/>
              </a:lnSpc>
              <a:spcBef>
                <a:spcPct val="0"/>
              </a:spcBef>
            </a:pPr>
            <a:r>
              <a:rPr lang="en-US" sz="2000">
                <a:solidFill>
                  <a:srgbClr val="000000"/>
                </a:solidFill>
                <a:latin typeface="Saira ExtraCondensed"/>
              </a:rPr>
              <a:t>XÁC ĐỊNH PHẠM VI ĐỂ MÁY THỰC HIỆN NƯỚC ĐI (RANGE): ĐẶT GIÁ TRỊ MẶC ĐỊNH CHO PHẠM VI LÀ 2 Ô XUNG QUANH NƯỚC ĐI CUỐI CÙNG CỦA NGƯỜI CHƠI.</a:t>
            </a:r>
          </a:p>
          <a:p>
            <a:pPr algn="ctr">
              <a:lnSpc>
                <a:spcPts val="3040"/>
              </a:lnSpc>
              <a:spcBef>
                <a:spcPct val="0"/>
              </a:spcBef>
            </a:pPr>
            <a:endParaRPr lang="en-US" sz="2000">
              <a:solidFill>
                <a:srgbClr val="000000"/>
              </a:solidFill>
              <a:latin typeface="Saira ExtraCondensed"/>
            </a:endParaRPr>
          </a:p>
          <a:p>
            <a:pPr algn="ctr">
              <a:lnSpc>
                <a:spcPts val="3040"/>
              </a:lnSpc>
              <a:spcBef>
                <a:spcPct val="0"/>
              </a:spcBef>
            </a:pPr>
            <a:r>
              <a:rPr lang="en-US" sz="2000">
                <a:solidFill>
                  <a:srgbClr val="000000"/>
                </a:solidFill>
                <a:latin typeface="Saira ExtraCondensed"/>
              </a:rPr>
              <a:t>KHỞI TẠO BIẾN ATTEMPTS: BIẾN NÀY SẼ ĐẾM SỐ LẦN THỬ CHỌN Ô TRONG PHẠM VI XUNG QUANH.</a:t>
            </a:r>
          </a:p>
          <a:p>
            <a:pPr algn="ctr">
              <a:lnSpc>
                <a:spcPts val="3040"/>
              </a:lnSpc>
              <a:spcBef>
                <a:spcPct val="0"/>
              </a:spcBef>
            </a:pPr>
            <a:endParaRPr lang="en-US" sz="2000">
              <a:solidFill>
                <a:srgbClr val="000000"/>
              </a:solidFill>
              <a:latin typeface="Saira ExtraCondensed"/>
            </a:endParaRPr>
          </a:p>
          <a:p>
            <a:pPr algn="ctr">
              <a:lnSpc>
                <a:spcPts val="3040"/>
              </a:lnSpc>
              <a:spcBef>
                <a:spcPct val="0"/>
              </a:spcBef>
            </a:pPr>
            <a:r>
              <a:rPr lang="en-US" sz="2000">
                <a:solidFill>
                  <a:srgbClr val="000000"/>
                </a:solidFill>
                <a:latin typeface="Saira ExtraCondensed"/>
              </a:rPr>
              <a:t>VÒNG LẶP WHILE: THỰC HIỆN VÒNG LẶP ĐỂ CHỌN MỘT Ô TRỐNG TRONG PHẠM VI XUNG QUANH NƯỚC ĐI CUỐI CÙNG CỦA NGƯỜI CHƠI.</a:t>
            </a:r>
          </a:p>
          <a:p>
            <a:pPr algn="ctr">
              <a:lnSpc>
                <a:spcPts val="3040"/>
              </a:lnSpc>
              <a:spcBef>
                <a:spcPct val="0"/>
              </a:spcBef>
            </a:pPr>
            <a:endParaRPr lang="en-US" sz="2000">
              <a:solidFill>
                <a:srgbClr val="000000"/>
              </a:solidFill>
              <a:latin typeface="Saira ExtraCondensed"/>
            </a:endParaRPr>
          </a:p>
          <a:p>
            <a:pPr algn="ctr">
              <a:lnSpc>
                <a:spcPts val="3040"/>
              </a:lnSpc>
              <a:spcBef>
                <a:spcPct val="0"/>
              </a:spcBef>
            </a:pPr>
            <a:r>
              <a:rPr lang="en-US" sz="2000">
                <a:solidFill>
                  <a:srgbClr val="000000"/>
                </a:solidFill>
                <a:latin typeface="Saira ExtraCondensed"/>
              </a:rPr>
              <a:t>KIỂM TRA NẾU VỊ TRÍ NẰM TRONG BẢNG VÀ Ô ĐÓ TRỐNG: KIỂM TRA XEM VỊ TRÍ MỚI ĐƯỢC CHỌN CÓ NẰM TRONG BẢNG VÀ CÓ PHẢI LÀ Ô TRỐNG KHÔNG.</a:t>
            </a:r>
          </a:p>
          <a:p>
            <a:pPr algn="ctr">
              <a:lnSpc>
                <a:spcPts val="3040"/>
              </a:lnSpc>
              <a:spcBef>
                <a:spcPct val="0"/>
              </a:spcBef>
            </a:pPr>
            <a:endParaRPr lang="en-US" sz="2000">
              <a:solidFill>
                <a:srgbClr val="000000"/>
              </a:solidFill>
              <a:latin typeface="Saira ExtraCondensed"/>
            </a:endParaRPr>
          </a:p>
          <a:p>
            <a:pPr algn="ctr">
              <a:lnSpc>
                <a:spcPts val="3040"/>
              </a:lnSpc>
              <a:spcBef>
                <a:spcPct val="0"/>
              </a:spcBef>
            </a:pPr>
            <a:r>
              <a:rPr lang="en-US" sz="2000">
                <a:solidFill>
                  <a:srgbClr val="000000"/>
                </a:solidFill>
                <a:latin typeface="Saira ExtraCondensed"/>
              </a:rPr>
              <a:t>MỞ RỘNG PHẠM VI NẾU CẦN: NẾU SAU MỘT SỐ LẦN THỬ MÀ KHÔNG TÌM THẤY Ô TRỐNG, MỞ RỘNG PHẠM VI VÀ TIẾP TỤC THỬ LẠI.</a:t>
            </a:r>
          </a:p>
          <a:p>
            <a:pPr algn="ctr">
              <a:lnSpc>
                <a:spcPts val="3040"/>
              </a:lnSpc>
              <a:spcBef>
                <a:spcPct val="0"/>
              </a:spcBef>
            </a:pPr>
            <a:endParaRPr lang="en-US" sz="2000">
              <a:solidFill>
                <a:srgbClr val="000000"/>
              </a:solidFill>
              <a:latin typeface="Saira ExtraCondensed"/>
            </a:endParaRPr>
          </a:p>
          <a:p>
            <a:pPr algn="ctr">
              <a:lnSpc>
                <a:spcPts val="3040"/>
              </a:lnSpc>
              <a:spcBef>
                <a:spcPct val="0"/>
              </a:spcBef>
            </a:pPr>
            <a:r>
              <a:rPr lang="en-US" sz="2000">
                <a:solidFill>
                  <a:srgbClr val="000000"/>
                </a:solidFill>
                <a:latin typeface="Saira ExtraCondensed"/>
              </a:rPr>
              <a:t>LOGIC DỰ PHÒNG NẾU KHÔNG TÌM THẤY Ô TRONG PHẠM VI GẦN: NẾU VẪN KHÔNG TÌM THẤY Ô TRỐNG SAU MỘT SỐ LẦN MỞ RỘNG PHẠM VI, THÌ CHẠY HÀM RANDOMMOVE ĐỂ CHỌN MỘT Ô NGẪU NHIÊN.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557046" y="-1920413"/>
            <a:ext cx="19272357" cy="22795262"/>
          </a:xfrm>
          <a:custGeom>
            <a:avLst/>
            <a:gdLst/>
            <a:ahLst/>
            <a:cxnLst/>
            <a:rect l="l" t="t" r="r" b="b"/>
            <a:pathLst>
              <a:path w="19272357" h="22795262">
                <a:moveTo>
                  <a:pt x="0" y="0"/>
                </a:moveTo>
                <a:lnTo>
                  <a:pt x="19272357" y="0"/>
                </a:lnTo>
                <a:lnTo>
                  <a:pt x="19272357" y="22795262"/>
                </a:lnTo>
                <a:lnTo>
                  <a:pt x="0" y="227952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1398460" y="2491997"/>
            <a:ext cx="8166689" cy="5863158"/>
          </a:xfrm>
          <a:custGeom>
            <a:avLst/>
            <a:gdLst/>
            <a:ahLst/>
            <a:cxnLst/>
            <a:rect l="l" t="t" r="r" b="b"/>
            <a:pathLst>
              <a:path w="8166689" h="5863158">
                <a:moveTo>
                  <a:pt x="0" y="0"/>
                </a:moveTo>
                <a:lnTo>
                  <a:pt x="8166689" y="0"/>
                </a:lnTo>
                <a:lnTo>
                  <a:pt x="8166689" y="5863158"/>
                </a:lnTo>
                <a:lnTo>
                  <a:pt x="0" y="5863158"/>
                </a:lnTo>
                <a:lnTo>
                  <a:pt x="0" y="0"/>
                </a:lnTo>
                <a:close/>
              </a:path>
            </a:pathLst>
          </a:custGeom>
          <a:blipFill>
            <a:blip r:embed="rId4"/>
            <a:stretch>
              <a:fillRect r="-32560"/>
            </a:stretch>
          </a:blipFill>
        </p:spPr>
        <p:txBody>
          <a:bodyPr/>
          <a:lstStyle/>
          <a:p>
            <a:endParaRPr lang="vi-VN"/>
          </a:p>
        </p:txBody>
      </p:sp>
      <p:sp>
        <p:nvSpPr>
          <p:cNvPr id="4" name="TextBox 4"/>
          <p:cNvSpPr txBox="1"/>
          <p:nvPr/>
        </p:nvSpPr>
        <p:spPr>
          <a:xfrm>
            <a:off x="11300230" y="1587541"/>
            <a:ext cx="5280186" cy="7605395"/>
          </a:xfrm>
          <a:prstGeom prst="rect">
            <a:avLst/>
          </a:prstGeom>
        </p:spPr>
        <p:txBody>
          <a:bodyPr lIns="0" tIns="0" rIns="0" bIns="0" rtlCol="0" anchor="t">
            <a:spAutoFit/>
          </a:bodyPr>
          <a:lstStyle/>
          <a:p>
            <a:pPr algn="ctr">
              <a:lnSpc>
                <a:spcPts val="3040"/>
              </a:lnSpc>
              <a:spcBef>
                <a:spcPct val="0"/>
              </a:spcBef>
            </a:pPr>
            <a:r>
              <a:rPr lang="en-US" sz="2000">
                <a:solidFill>
                  <a:srgbClr val="000000"/>
                </a:solidFill>
                <a:latin typeface="Saira ExtraCondensed"/>
              </a:rPr>
              <a:t>KHỞI TẠO BIẾN ATTEMPTS: BIẾN NÀY SẼ ĐẾM SỐ LẦN THỬ CHỌN Ô NGẪU NHIÊN TRÊN BẢNG CỜ ĐỂ TRÁNH LẶP VÔ HẠN.</a:t>
            </a:r>
          </a:p>
          <a:p>
            <a:pPr algn="ctr">
              <a:lnSpc>
                <a:spcPts val="3040"/>
              </a:lnSpc>
              <a:spcBef>
                <a:spcPct val="0"/>
              </a:spcBef>
            </a:pPr>
            <a:endParaRPr lang="en-US" sz="2000">
              <a:solidFill>
                <a:srgbClr val="000000"/>
              </a:solidFill>
              <a:latin typeface="Saira ExtraCondensed"/>
            </a:endParaRPr>
          </a:p>
          <a:p>
            <a:pPr algn="ctr">
              <a:lnSpc>
                <a:spcPts val="3040"/>
              </a:lnSpc>
              <a:spcBef>
                <a:spcPct val="0"/>
              </a:spcBef>
            </a:pPr>
            <a:r>
              <a:rPr lang="en-US" sz="2000">
                <a:solidFill>
                  <a:srgbClr val="000000"/>
                </a:solidFill>
                <a:latin typeface="Saira ExtraCondensed"/>
              </a:rPr>
              <a:t>VÒNG LẶP WHILE: THỰC HIỆN VÒNG LẶP ĐỂ CHỌN MỘT Ô NGẪU NHIÊN TRÊN BẢNG CỜ.</a:t>
            </a:r>
          </a:p>
          <a:p>
            <a:pPr algn="ctr">
              <a:lnSpc>
                <a:spcPts val="3040"/>
              </a:lnSpc>
              <a:spcBef>
                <a:spcPct val="0"/>
              </a:spcBef>
            </a:pPr>
            <a:endParaRPr lang="en-US" sz="2000">
              <a:solidFill>
                <a:srgbClr val="000000"/>
              </a:solidFill>
              <a:latin typeface="Saira ExtraCondensed"/>
            </a:endParaRPr>
          </a:p>
          <a:p>
            <a:pPr algn="ctr">
              <a:lnSpc>
                <a:spcPts val="3040"/>
              </a:lnSpc>
              <a:spcBef>
                <a:spcPct val="0"/>
              </a:spcBef>
            </a:pPr>
            <a:r>
              <a:rPr lang="en-US" sz="2000">
                <a:solidFill>
                  <a:srgbClr val="000000"/>
                </a:solidFill>
                <a:latin typeface="Saira ExtraCondensed"/>
              </a:rPr>
              <a:t>CHỌN Ô NGẪU NHIÊN (I, J): SỬ DỤNG HÀM MATH.RANDOM() ĐỂ TẠO GIÁ TRỊ NGẪU NHIÊN TỪ 0 ĐẾN 1, NHÂN VỚI SỐ CỘT (HOẶC SỐ DÒNG) VÀ CỘNG 1 ĐỂ ĐẢM BẢO RẰNG GIÁ TRỊ THU ĐƯỢC NẰM TRONG PHẠM VI HỢP LÝ CỦA BẢNG CỜ.</a:t>
            </a:r>
          </a:p>
          <a:p>
            <a:pPr algn="ctr">
              <a:lnSpc>
                <a:spcPts val="3040"/>
              </a:lnSpc>
              <a:spcBef>
                <a:spcPct val="0"/>
              </a:spcBef>
            </a:pPr>
            <a:endParaRPr lang="en-US" sz="2000">
              <a:solidFill>
                <a:srgbClr val="000000"/>
              </a:solidFill>
              <a:latin typeface="Saira ExtraCondensed"/>
            </a:endParaRPr>
          </a:p>
          <a:p>
            <a:pPr algn="ctr">
              <a:lnSpc>
                <a:spcPts val="3040"/>
              </a:lnSpc>
              <a:spcBef>
                <a:spcPct val="0"/>
              </a:spcBef>
            </a:pPr>
            <a:r>
              <a:rPr lang="en-US" sz="2000">
                <a:solidFill>
                  <a:srgbClr val="000000"/>
                </a:solidFill>
                <a:latin typeface="Saira ExtraCondensed"/>
              </a:rPr>
              <a:t>KIỂM TRA NẾU Ô ĐÓ TRỐNG: KIỂM TRA XEM Ô CỜ TẠI TỌA ĐỘ (I, J) CÓ TRỐNG KHÔNG (ĐƯỢC XÁC ĐỊNH BỞI MẢNG TICK).</a:t>
            </a:r>
          </a:p>
          <a:p>
            <a:pPr algn="ctr">
              <a:lnSpc>
                <a:spcPts val="3040"/>
              </a:lnSpc>
              <a:spcBef>
                <a:spcPct val="0"/>
              </a:spcBef>
            </a:pPr>
            <a:endParaRPr lang="en-US" sz="2000">
              <a:solidFill>
                <a:srgbClr val="000000"/>
              </a:solidFill>
              <a:latin typeface="Saira ExtraCondensed"/>
            </a:endParaRPr>
          </a:p>
          <a:p>
            <a:pPr algn="ctr">
              <a:lnSpc>
                <a:spcPts val="3040"/>
              </a:lnSpc>
              <a:spcBef>
                <a:spcPct val="0"/>
              </a:spcBef>
            </a:pPr>
            <a:r>
              <a:rPr lang="en-US" sz="2000">
                <a:solidFill>
                  <a:srgbClr val="000000"/>
                </a:solidFill>
                <a:latin typeface="Saira ExtraCondensed"/>
              </a:rPr>
              <a:t>THỰC HIỆN NƯỚC ĐI VÀ KẾT THÚC VÒNG LẶP: NẾU Ô ĐÓ TRỐNG, THỰC HIỆN NƯỚC ĐI BẰNG CÁCH GỌI HÀM ADDPOINT(I, J) VÀ KẾT THÚC VÒNG LẶP.</a:t>
            </a:r>
          </a:p>
          <a:p>
            <a:pPr algn="ctr">
              <a:lnSpc>
                <a:spcPts val="3040"/>
              </a:lnSpc>
              <a:spcBef>
                <a:spcPct val="0"/>
              </a:spcBef>
            </a:pPr>
            <a:endParaRPr lang="en-US" sz="2000">
              <a:solidFill>
                <a:srgbClr val="000000"/>
              </a:solidFill>
              <a:latin typeface="Saira ExtraCondensed"/>
            </a:endParaRPr>
          </a:p>
          <a:p>
            <a:pPr algn="ctr">
              <a:lnSpc>
                <a:spcPts val="3040"/>
              </a:lnSpc>
              <a:spcBef>
                <a:spcPct val="0"/>
              </a:spcBef>
            </a:pPr>
            <a:r>
              <a:rPr lang="en-US" sz="2000">
                <a:solidFill>
                  <a:srgbClr val="000000"/>
                </a:solidFill>
                <a:latin typeface="Saira ExtraCondensed"/>
              </a:rPr>
              <a:t>TRÁNH LẶP VÔ HẠN: ĐỂ TRÁNH LẶP VÔ HẠN, KIỂM TRA NẾU ĐÃ THỬ QUÁ SỐ Ô TRÊN BẢNG CỜ (ATTEMPTS &gt; COLUMN * ROW), THÌ DỪNG LẠI.</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557046" y="-1920413"/>
            <a:ext cx="19272357" cy="22795262"/>
          </a:xfrm>
          <a:custGeom>
            <a:avLst/>
            <a:gdLst/>
            <a:ahLst/>
            <a:cxnLst/>
            <a:rect l="l" t="t" r="r" b="b"/>
            <a:pathLst>
              <a:path w="19272357" h="22795262">
                <a:moveTo>
                  <a:pt x="0" y="0"/>
                </a:moveTo>
                <a:lnTo>
                  <a:pt x="19272357" y="0"/>
                </a:lnTo>
                <a:lnTo>
                  <a:pt x="19272357" y="22795262"/>
                </a:lnTo>
                <a:lnTo>
                  <a:pt x="0" y="227952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1357783" y="1360805"/>
            <a:ext cx="6953148" cy="8116413"/>
          </a:xfrm>
          <a:custGeom>
            <a:avLst/>
            <a:gdLst/>
            <a:ahLst/>
            <a:cxnLst/>
            <a:rect l="l" t="t" r="r" b="b"/>
            <a:pathLst>
              <a:path w="6953148" h="8116413">
                <a:moveTo>
                  <a:pt x="0" y="0"/>
                </a:moveTo>
                <a:lnTo>
                  <a:pt x="6953149" y="0"/>
                </a:lnTo>
                <a:lnTo>
                  <a:pt x="6953149" y="8116413"/>
                </a:lnTo>
                <a:lnTo>
                  <a:pt x="0" y="8116413"/>
                </a:lnTo>
                <a:lnTo>
                  <a:pt x="0" y="0"/>
                </a:lnTo>
                <a:close/>
              </a:path>
            </a:pathLst>
          </a:custGeom>
          <a:blipFill>
            <a:blip r:embed="rId4"/>
            <a:stretch>
              <a:fillRect/>
            </a:stretch>
          </a:blipFill>
        </p:spPr>
        <p:txBody>
          <a:bodyPr/>
          <a:lstStyle/>
          <a:p>
            <a:endParaRPr lang="vi-VN"/>
          </a:p>
        </p:txBody>
      </p:sp>
      <p:sp>
        <p:nvSpPr>
          <p:cNvPr id="4" name="TextBox 4"/>
          <p:cNvSpPr txBox="1"/>
          <p:nvPr/>
        </p:nvSpPr>
        <p:spPr>
          <a:xfrm>
            <a:off x="9689541" y="1392477"/>
            <a:ext cx="6870490" cy="7986395"/>
          </a:xfrm>
          <a:prstGeom prst="rect">
            <a:avLst/>
          </a:prstGeom>
        </p:spPr>
        <p:txBody>
          <a:bodyPr lIns="0" tIns="0" rIns="0" bIns="0" rtlCol="0" anchor="t">
            <a:spAutoFit/>
          </a:bodyPr>
          <a:lstStyle/>
          <a:p>
            <a:pPr algn="ctr">
              <a:lnSpc>
                <a:spcPts val="3040"/>
              </a:lnSpc>
              <a:spcBef>
                <a:spcPct val="0"/>
              </a:spcBef>
            </a:pPr>
            <a:r>
              <a:rPr lang="en-US" sz="2000">
                <a:solidFill>
                  <a:srgbClr val="000000"/>
                </a:solidFill>
                <a:latin typeface="Saira ExtraCondensed"/>
              </a:rPr>
              <a:t>XỬ LÝ SỰ KIỆN TỪ CHECKBOX CHẾ ĐỘ CHƠI VỚI MÁY (SWITCHMODE_CB): KIỂM TRA XEM SỰ KIỆN ĐƯỢC KÍCH HOẠT BỞI CHECKBOX CHẾ ĐỘ CHƠI VỚI MÁY HAY KHÔNG. NẾU CÓ, CẬP NHẬT BIẾN ISVSCOMPUTER VÀ GỌI HÀM UPDATEMODEBUTTON ĐỂ CẬP NHẬT NÚT CHẾ ĐỘ CHƠI.</a:t>
            </a:r>
          </a:p>
          <a:p>
            <a:pPr algn="ctr">
              <a:lnSpc>
                <a:spcPts val="3040"/>
              </a:lnSpc>
              <a:spcBef>
                <a:spcPct val="0"/>
              </a:spcBef>
            </a:pPr>
            <a:endParaRPr lang="en-US" sz="2000">
              <a:solidFill>
                <a:srgbClr val="000000"/>
              </a:solidFill>
              <a:latin typeface="Saira ExtraCondensed"/>
            </a:endParaRPr>
          </a:p>
          <a:p>
            <a:pPr algn="ctr">
              <a:lnSpc>
                <a:spcPts val="3040"/>
              </a:lnSpc>
              <a:spcBef>
                <a:spcPct val="0"/>
              </a:spcBef>
            </a:pPr>
            <a:r>
              <a:rPr lang="en-US" sz="2000">
                <a:solidFill>
                  <a:srgbClr val="000000"/>
                </a:solidFill>
                <a:latin typeface="Saira ExtraCondensed"/>
              </a:rPr>
              <a:t>XỬ LÝ SỰ KIỆN TỪ NÚT "NEW GAME" (NEWGAME_BT): KIỂM TRA XEM SỰ KIỆN ĐƯỢC KÍCH HOẠT BỞI NÚT "NEW GAME" HAY KHÔNG. NẾU CÓ, TẠO MỘT TRÒ CHƠI MỚI BẰNG CÁCH GỌI CONSTRUCTOR CARO VÀ ĐÓNG CỬA SỔ TRÒ CHƠI HIỆN TẠI.</a:t>
            </a:r>
          </a:p>
          <a:p>
            <a:pPr algn="ctr">
              <a:lnSpc>
                <a:spcPts val="3040"/>
              </a:lnSpc>
              <a:spcBef>
                <a:spcPct val="0"/>
              </a:spcBef>
            </a:pPr>
            <a:endParaRPr lang="en-US" sz="2000">
              <a:solidFill>
                <a:srgbClr val="000000"/>
              </a:solidFill>
              <a:latin typeface="Saira ExtraCondensed"/>
            </a:endParaRPr>
          </a:p>
          <a:p>
            <a:pPr algn="ctr">
              <a:lnSpc>
                <a:spcPts val="3040"/>
              </a:lnSpc>
              <a:spcBef>
                <a:spcPct val="0"/>
              </a:spcBef>
            </a:pPr>
            <a:r>
              <a:rPr lang="en-US" sz="2000">
                <a:solidFill>
                  <a:srgbClr val="000000"/>
                </a:solidFill>
                <a:latin typeface="Saira ExtraCondensed"/>
              </a:rPr>
              <a:t>XỬ LÝ SỰ KIỆN TỪ NÚT "UNDO" (UNDO_BT): KIỂM TRA XEM SỰ KIỆN ĐƯỢC KÍCH HOẠT BỞI NÚT "UNDO" HAY KHÔNG. NẾU CÓ, GỌI HÀM UNDO ĐỂ HOÀN TÁC NƯỚC ĐI CUỐI CÙNG.</a:t>
            </a:r>
          </a:p>
          <a:p>
            <a:pPr algn="ctr">
              <a:lnSpc>
                <a:spcPts val="3040"/>
              </a:lnSpc>
              <a:spcBef>
                <a:spcPct val="0"/>
              </a:spcBef>
            </a:pPr>
            <a:endParaRPr lang="en-US" sz="2000">
              <a:solidFill>
                <a:srgbClr val="000000"/>
              </a:solidFill>
              <a:latin typeface="Saira ExtraCondensed"/>
            </a:endParaRPr>
          </a:p>
          <a:p>
            <a:pPr algn="ctr">
              <a:lnSpc>
                <a:spcPts val="3040"/>
              </a:lnSpc>
              <a:spcBef>
                <a:spcPct val="0"/>
              </a:spcBef>
            </a:pPr>
            <a:r>
              <a:rPr lang="en-US" sz="2000">
                <a:solidFill>
                  <a:srgbClr val="000000"/>
                </a:solidFill>
                <a:latin typeface="Saira ExtraCondensed"/>
              </a:rPr>
              <a:t>XỬ LÝ SỰ KIỆN TỪ NÚT "EXIT" (EXIT_BT): KIỂM TRA XEM SỰ KIỆN ĐƯỢC KÍCH HOẠT BỞI NÚT "EXIT" HAY KHÔNG. NẾU CÓ, THOÁT ỨNG DỤNG BẰNG CÁCH GỌI SYSTEM.EXIT(0).</a:t>
            </a:r>
          </a:p>
          <a:p>
            <a:pPr algn="ctr">
              <a:lnSpc>
                <a:spcPts val="3040"/>
              </a:lnSpc>
              <a:spcBef>
                <a:spcPct val="0"/>
              </a:spcBef>
            </a:pPr>
            <a:endParaRPr lang="en-US" sz="2000">
              <a:solidFill>
                <a:srgbClr val="000000"/>
              </a:solidFill>
              <a:latin typeface="Saira ExtraCondensed"/>
            </a:endParaRPr>
          </a:p>
          <a:p>
            <a:pPr algn="ctr">
              <a:lnSpc>
                <a:spcPts val="3040"/>
              </a:lnSpc>
              <a:spcBef>
                <a:spcPct val="0"/>
              </a:spcBef>
            </a:pPr>
            <a:r>
              <a:rPr lang="en-US" sz="2000">
                <a:solidFill>
                  <a:srgbClr val="000000"/>
                </a:solidFill>
                <a:latin typeface="Saira ExtraCondensed"/>
              </a:rPr>
              <a:t>XỬ LÝ SỰ KIỆN TỪ Ô CỜ ĐƯỢC NHẤP (B[I][J]): KIỂM TRA XEM SỰ KIỆN CÓ PHẢI TỪ MỘT Ô CỜ HAY KHÔNG. NẾU CÓ, LẤY TỌA ĐỘ (I, J) CỦA Ô CỜ VÀ GỌI HÀM ADDPOINT(I, J) ĐỂ THỰC HIỆN NƯỚC ĐI.</a:t>
            </a:r>
          </a:p>
          <a:p>
            <a:pPr algn="ctr">
              <a:lnSpc>
                <a:spcPts val="3040"/>
              </a:lnSpc>
              <a:spcBef>
                <a:spcPct val="0"/>
              </a:spcBef>
            </a:pPr>
            <a:endParaRPr lang="en-US" sz="2000">
              <a:solidFill>
                <a:srgbClr val="000000"/>
              </a:solidFill>
              <a:latin typeface="Saira ExtraCondensed"/>
            </a:endParaRPr>
          </a:p>
          <a:p>
            <a:pPr algn="ctr">
              <a:lnSpc>
                <a:spcPts val="3040"/>
              </a:lnSpc>
              <a:spcBef>
                <a:spcPct val="0"/>
              </a:spcBef>
            </a:pPr>
            <a:r>
              <a:rPr lang="en-US" sz="2000">
                <a:solidFill>
                  <a:srgbClr val="000000"/>
                </a:solidFill>
                <a:latin typeface="Saira ExtraCondensed"/>
              </a:rPr>
              <a:t>XỬ LÝ KHI CÓ NGƯỜI CHƠI THẮNG: NẾU SAU NƯỚC ĐI, CÓ NGƯỜI CHƠI THẮNG, THỰC HIỆN CÁC HÀNH ĐỘNG LIÊN QUAN NHƯ HIỂN THỊ THÔNG BÁO CHIẾN THẮNG, VÔ HIỆU HÓA Ô CỜ VÀ NÚT UNDO, VÀ THAY ĐỔI MÀU NỀN CỦA NÚT "NEW GAME".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557046" y="-1920413"/>
            <a:ext cx="19272357" cy="22795262"/>
          </a:xfrm>
          <a:custGeom>
            <a:avLst/>
            <a:gdLst/>
            <a:ahLst/>
            <a:cxnLst/>
            <a:rect l="l" t="t" r="r" b="b"/>
            <a:pathLst>
              <a:path w="19272357" h="22795262">
                <a:moveTo>
                  <a:pt x="0" y="0"/>
                </a:moveTo>
                <a:lnTo>
                  <a:pt x="19272357" y="0"/>
                </a:lnTo>
                <a:lnTo>
                  <a:pt x="19272357" y="22795262"/>
                </a:lnTo>
                <a:lnTo>
                  <a:pt x="0" y="227952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1402893" y="2043254"/>
            <a:ext cx="6097866" cy="6517077"/>
          </a:xfrm>
          <a:custGeom>
            <a:avLst/>
            <a:gdLst/>
            <a:ahLst/>
            <a:cxnLst/>
            <a:rect l="l" t="t" r="r" b="b"/>
            <a:pathLst>
              <a:path w="6097866" h="6517077">
                <a:moveTo>
                  <a:pt x="0" y="0"/>
                </a:moveTo>
                <a:lnTo>
                  <a:pt x="6097867" y="0"/>
                </a:lnTo>
                <a:lnTo>
                  <a:pt x="6097867" y="6517077"/>
                </a:lnTo>
                <a:lnTo>
                  <a:pt x="0" y="6517077"/>
                </a:lnTo>
                <a:lnTo>
                  <a:pt x="0" y="0"/>
                </a:lnTo>
                <a:close/>
              </a:path>
            </a:pathLst>
          </a:custGeom>
          <a:blipFill>
            <a:blip r:embed="rId4"/>
            <a:stretch>
              <a:fillRect r="-76306"/>
            </a:stretch>
          </a:blipFill>
        </p:spPr>
        <p:txBody>
          <a:bodyPr/>
          <a:lstStyle/>
          <a:p>
            <a:endParaRPr lang="vi-VN"/>
          </a:p>
        </p:txBody>
      </p:sp>
      <p:sp>
        <p:nvSpPr>
          <p:cNvPr id="4" name="TextBox 4"/>
          <p:cNvSpPr txBox="1"/>
          <p:nvPr/>
        </p:nvSpPr>
        <p:spPr>
          <a:xfrm>
            <a:off x="10755391" y="2069465"/>
            <a:ext cx="5255567" cy="6081395"/>
          </a:xfrm>
          <a:prstGeom prst="rect">
            <a:avLst/>
          </a:prstGeom>
        </p:spPr>
        <p:txBody>
          <a:bodyPr lIns="0" tIns="0" rIns="0" bIns="0" rtlCol="0" anchor="t">
            <a:spAutoFit/>
          </a:bodyPr>
          <a:lstStyle/>
          <a:p>
            <a:pPr algn="ctr">
              <a:lnSpc>
                <a:spcPts val="3040"/>
              </a:lnSpc>
              <a:spcBef>
                <a:spcPct val="0"/>
              </a:spcBef>
            </a:pPr>
            <a:r>
              <a:rPr lang="en-US" sz="2000">
                <a:solidFill>
                  <a:srgbClr val="000000"/>
                </a:solidFill>
                <a:latin typeface="Saira ExtraCondensed"/>
              </a:rPr>
              <a:t>LÀM TRỐNG BẢNG CỜ (FOR LOOP): DUYỆT QUA TẤT CẢ CÁC Ô TRÊN BẢNG CỜ VÀ ĐẶT VĂN BẢN CỦA MỖI Ô VỀ KHOẢNG TRẮNG, ĐẶT MÀU NỀN VỀ MÀU NỀN MẶC ĐỊNH (BACKGROUND_CL), VÀ ĐẶT GIÁ TRỊ CỦA MẢNG TICK VỀ TRUE ĐỂ ĐÁNH DẤU RẰNG Ô ĐÓ TRỐNG.</a:t>
            </a:r>
          </a:p>
          <a:p>
            <a:pPr algn="ctr">
              <a:lnSpc>
                <a:spcPts val="3040"/>
              </a:lnSpc>
              <a:spcBef>
                <a:spcPct val="0"/>
              </a:spcBef>
            </a:pPr>
            <a:endParaRPr lang="en-US" sz="2000">
              <a:solidFill>
                <a:srgbClr val="000000"/>
              </a:solidFill>
              <a:latin typeface="Saira ExtraCondensed"/>
            </a:endParaRPr>
          </a:p>
          <a:p>
            <a:pPr algn="ctr">
              <a:lnSpc>
                <a:spcPts val="3040"/>
              </a:lnSpc>
              <a:spcBef>
                <a:spcPct val="0"/>
              </a:spcBef>
            </a:pPr>
            <a:r>
              <a:rPr lang="en-US" sz="2000">
                <a:solidFill>
                  <a:srgbClr val="000000"/>
                </a:solidFill>
                <a:latin typeface="Saira ExtraCondensed"/>
              </a:rPr>
              <a:t>THIẾT LẬP LẠI CÁC BIẾN TRẠNG THÁI TRÒ CHƠI: ĐẶT LẠI CÁC BIẾN LIÊN QUAN ĐẾN TRẠNG THÁI TRÒ CHƠI VỀ GIÁ TRỊ BAN ĐẦU. ĐẶT COUNT VỀ 0 (LÀ LƯỢT ĐẦU TIÊN CỦA NGƯỜI CHƠI X), SIZE VỀ 0 (CHƯA CÓ NƯỚC ĐI NÀO), THIẾT LẬP VĂN BẢN CỦA LABEL LB VỀ "X ĐÁNH TRƯỚC", VÀ VÔ HIỆU HÓA NÚT UNDO (UNDO_BT) VÀ KÍCH HOẠT NÚT "NEW GAME" (NEWGAME_BT).</a:t>
            </a:r>
          </a:p>
          <a:p>
            <a:pPr algn="ctr">
              <a:lnSpc>
                <a:spcPts val="3040"/>
              </a:lnSpc>
              <a:spcBef>
                <a:spcPct val="0"/>
              </a:spcBef>
            </a:pPr>
            <a:endParaRPr lang="en-US" sz="2000">
              <a:solidFill>
                <a:srgbClr val="000000"/>
              </a:solidFill>
              <a:latin typeface="Saira ExtraCondensed"/>
            </a:endParaRPr>
          </a:p>
          <a:p>
            <a:pPr algn="ctr">
              <a:lnSpc>
                <a:spcPts val="3040"/>
              </a:lnSpc>
              <a:spcBef>
                <a:spcPct val="0"/>
              </a:spcBef>
            </a:pPr>
            <a:r>
              <a:rPr lang="en-US" sz="2000">
                <a:solidFill>
                  <a:srgbClr val="000000"/>
                </a:solidFill>
                <a:latin typeface="Saira ExtraCondensed"/>
              </a:rPr>
              <a:t>CHO PHÉP MÁY THỰC HIỆN NƯỚC ĐI ĐẦU TIÊN (NẾU CHẾ ĐỘ CHƠI VỚI MÁY): NẾU CHẾ ĐỘ CHƠI VỚI MÁY ĐƯỢC CHỌN (ISVSCOMPUTER LÀ TRUE), THÌ GỌI HÀM COMPUTERMOVE ĐỂ CHO MÁY THỰC HIỆN NƯỚC ĐI ĐẦU TIÊN.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557046" y="-1920413"/>
            <a:ext cx="19272357" cy="22795262"/>
          </a:xfrm>
          <a:custGeom>
            <a:avLst/>
            <a:gdLst/>
            <a:ahLst/>
            <a:cxnLst/>
            <a:rect l="l" t="t" r="r" b="b"/>
            <a:pathLst>
              <a:path w="19272357" h="22795262">
                <a:moveTo>
                  <a:pt x="0" y="0"/>
                </a:moveTo>
                <a:lnTo>
                  <a:pt x="19272357" y="0"/>
                </a:lnTo>
                <a:lnTo>
                  <a:pt x="19272357" y="22795262"/>
                </a:lnTo>
                <a:lnTo>
                  <a:pt x="0" y="227952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1238055" y="3954117"/>
            <a:ext cx="7905945" cy="2603410"/>
          </a:xfrm>
          <a:custGeom>
            <a:avLst/>
            <a:gdLst/>
            <a:ahLst/>
            <a:cxnLst/>
            <a:rect l="l" t="t" r="r" b="b"/>
            <a:pathLst>
              <a:path w="7905945" h="2603410">
                <a:moveTo>
                  <a:pt x="0" y="0"/>
                </a:moveTo>
                <a:lnTo>
                  <a:pt x="7905945" y="0"/>
                </a:lnTo>
                <a:lnTo>
                  <a:pt x="7905945" y="2603411"/>
                </a:lnTo>
                <a:lnTo>
                  <a:pt x="0" y="2603411"/>
                </a:lnTo>
                <a:lnTo>
                  <a:pt x="0" y="0"/>
                </a:lnTo>
                <a:close/>
              </a:path>
            </a:pathLst>
          </a:custGeom>
          <a:blipFill>
            <a:blip r:embed="rId4"/>
            <a:stretch>
              <a:fillRect/>
            </a:stretch>
          </a:blipFill>
        </p:spPr>
        <p:txBody>
          <a:bodyPr/>
          <a:lstStyle/>
          <a:p>
            <a:endParaRPr lang="vi-VN"/>
          </a:p>
        </p:txBody>
      </p:sp>
      <p:sp>
        <p:nvSpPr>
          <p:cNvPr id="4" name="TextBox 4"/>
          <p:cNvSpPr txBox="1"/>
          <p:nvPr/>
        </p:nvSpPr>
        <p:spPr>
          <a:xfrm>
            <a:off x="11385211" y="3402965"/>
            <a:ext cx="4835687" cy="3414395"/>
          </a:xfrm>
          <a:prstGeom prst="rect">
            <a:avLst/>
          </a:prstGeom>
        </p:spPr>
        <p:txBody>
          <a:bodyPr lIns="0" tIns="0" rIns="0" bIns="0" rtlCol="0" anchor="t">
            <a:spAutoFit/>
          </a:bodyPr>
          <a:lstStyle/>
          <a:p>
            <a:pPr algn="ctr">
              <a:lnSpc>
                <a:spcPts val="3040"/>
              </a:lnSpc>
              <a:spcBef>
                <a:spcPct val="0"/>
              </a:spcBef>
            </a:pPr>
            <a:r>
              <a:rPr lang="en-US" sz="2000">
                <a:solidFill>
                  <a:srgbClr val="000000"/>
                </a:solidFill>
                <a:latin typeface="Saira ExtraCondensed"/>
              </a:rPr>
              <a:t>KIỂM TRA TRẠNG THÁI CỦA BIẾN ISVSCOMPUTER: SỬ DỤNG CÂU LỆNH IF ĐỂ KIỂM TRA GIÁ TRỊ CỦA BIẾN ISVSCOMPUTER.</a:t>
            </a:r>
          </a:p>
          <a:p>
            <a:pPr algn="ctr">
              <a:lnSpc>
                <a:spcPts val="3040"/>
              </a:lnSpc>
              <a:spcBef>
                <a:spcPct val="0"/>
              </a:spcBef>
            </a:pPr>
            <a:endParaRPr lang="en-US" sz="2000">
              <a:solidFill>
                <a:srgbClr val="000000"/>
              </a:solidFill>
              <a:latin typeface="Saira ExtraCondensed"/>
            </a:endParaRPr>
          </a:p>
          <a:p>
            <a:pPr algn="ctr">
              <a:lnSpc>
                <a:spcPts val="3040"/>
              </a:lnSpc>
              <a:spcBef>
                <a:spcPct val="0"/>
              </a:spcBef>
            </a:pPr>
            <a:r>
              <a:rPr lang="en-US" sz="2000">
                <a:solidFill>
                  <a:srgbClr val="000000"/>
                </a:solidFill>
                <a:latin typeface="Saira ExtraCondensed"/>
              </a:rPr>
              <a:t>CẬP NHẬT VĂN BẢN CỦA CHECKBOX (SWITCHMODE_CB): NẾU ISVSCOMPUTER LÀ TRUE, ĐẶT VĂN BẢN CỦA CHECKBOX THÀNH "PLAY VS HUMAN". NGƯỢC LẠI, NẾU ISVSCOMPUTER LÀ FALSE, ĐẶT VĂN BẢN CỦA CHECKBOX THÀNH "PLAY VS COMPUTER". ĐIỀU NÀY GIÚP HIỂN THỊ THÔNG TIN CHÍNH XÁC VỀ CHẾ ĐỘ CHƠI HIỆN TẠI CHO NGƯỜI CHƠI KHI HỌ XEM GIAO DIỆN NGƯỜI DÙNG.</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557046" y="-1920413"/>
            <a:ext cx="19272357" cy="22795262"/>
          </a:xfrm>
          <a:custGeom>
            <a:avLst/>
            <a:gdLst/>
            <a:ahLst/>
            <a:cxnLst/>
            <a:rect l="l" t="t" r="r" b="b"/>
            <a:pathLst>
              <a:path w="19272357" h="22795262">
                <a:moveTo>
                  <a:pt x="0" y="0"/>
                </a:moveTo>
                <a:lnTo>
                  <a:pt x="19272357" y="0"/>
                </a:lnTo>
                <a:lnTo>
                  <a:pt x="19272357" y="22795262"/>
                </a:lnTo>
                <a:lnTo>
                  <a:pt x="0" y="227952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1028700" y="1028700"/>
            <a:ext cx="7377514" cy="3518215"/>
          </a:xfrm>
          <a:custGeom>
            <a:avLst/>
            <a:gdLst/>
            <a:ahLst/>
            <a:cxnLst/>
            <a:rect l="l" t="t" r="r" b="b"/>
            <a:pathLst>
              <a:path w="7377514" h="3518215">
                <a:moveTo>
                  <a:pt x="0" y="0"/>
                </a:moveTo>
                <a:lnTo>
                  <a:pt x="7377514" y="0"/>
                </a:lnTo>
                <a:lnTo>
                  <a:pt x="7377514" y="3518215"/>
                </a:lnTo>
                <a:lnTo>
                  <a:pt x="0" y="3518215"/>
                </a:lnTo>
                <a:lnTo>
                  <a:pt x="0" y="0"/>
                </a:lnTo>
                <a:close/>
              </a:path>
            </a:pathLst>
          </a:custGeom>
          <a:blipFill>
            <a:blip r:embed="rId4"/>
            <a:stretch>
              <a:fillRect/>
            </a:stretch>
          </a:blipFill>
        </p:spPr>
        <p:txBody>
          <a:bodyPr/>
          <a:lstStyle/>
          <a:p>
            <a:endParaRPr lang="vi-VN"/>
          </a:p>
        </p:txBody>
      </p:sp>
      <p:sp>
        <p:nvSpPr>
          <p:cNvPr id="4" name="Freeform 4"/>
          <p:cNvSpPr/>
          <p:nvPr/>
        </p:nvSpPr>
        <p:spPr>
          <a:xfrm>
            <a:off x="9696240" y="1636548"/>
            <a:ext cx="6785878" cy="1151259"/>
          </a:xfrm>
          <a:custGeom>
            <a:avLst/>
            <a:gdLst/>
            <a:ahLst/>
            <a:cxnLst/>
            <a:rect l="l" t="t" r="r" b="b"/>
            <a:pathLst>
              <a:path w="6785878" h="1151259">
                <a:moveTo>
                  <a:pt x="0" y="0"/>
                </a:moveTo>
                <a:lnTo>
                  <a:pt x="6785878" y="0"/>
                </a:lnTo>
                <a:lnTo>
                  <a:pt x="6785878" y="1151260"/>
                </a:lnTo>
                <a:lnTo>
                  <a:pt x="0" y="1151260"/>
                </a:lnTo>
                <a:lnTo>
                  <a:pt x="0" y="0"/>
                </a:lnTo>
                <a:close/>
              </a:path>
            </a:pathLst>
          </a:custGeom>
          <a:blipFill>
            <a:blip r:embed="rId5"/>
            <a:stretch>
              <a:fillRect/>
            </a:stretch>
          </a:blipFill>
        </p:spPr>
        <p:txBody>
          <a:bodyPr/>
          <a:lstStyle/>
          <a:p>
            <a:endParaRPr lang="vi-VN"/>
          </a:p>
        </p:txBody>
      </p:sp>
      <p:sp>
        <p:nvSpPr>
          <p:cNvPr id="5" name="Freeform 5"/>
          <p:cNvSpPr/>
          <p:nvPr/>
        </p:nvSpPr>
        <p:spPr>
          <a:xfrm>
            <a:off x="9696240" y="3109792"/>
            <a:ext cx="2177688" cy="2033708"/>
          </a:xfrm>
          <a:custGeom>
            <a:avLst/>
            <a:gdLst/>
            <a:ahLst/>
            <a:cxnLst/>
            <a:rect l="l" t="t" r="r" b="b"/>
            <a:pathLst>
              <a:path w="2177688" h="2033708">
                <a:moveTo>
                  <a:pt x="0" y="0"/>
                </a:moveTo>
                <a:lnTo>
                  <a:pt x="2177688" y="0"/>
                </a:lnTo>
                <a:lnTo>
                  <a:pt x="2177688" y="2033708"/>
                </a:lnTo>
                <a:lnTo>
                  <a:pt x="0" y="2033708"/>
                </a:lnTo>
                <a:lnTo>
                  <a:pt x="0" y="0"/>
                </a:lnTo>
                <a:close/>
              </a:path>
            </a:pathLst>
          </a:custGeom>
          <a:blipFill>
            <a:blip r:embed="rId6"/>
            <a:stretch>
              <a:fillRect/>
            </a:stretch>
          </a:blipFill>
        </p:spPr>
        <p:txBody>
          <a:bodyPr/>
          <a:lstStyle/>
          <a:p>
            <a:endParaRPr lang="vi-VN"/>
          </a:p>
        </p:txBody>
      </p:sp>
      <p:sp>
        <p:nvSpPr>
          <p:cNvPr id="6" name="Freeform 6"/>
          <p:cNvSpPr/>
          <p:nvPr/>
        </p:nvSpPr>
        <p:spPr>
          <a:xfrm>
            <a:off x="13287624" y="3109792"/>
            <a:ext cx="3830637" cy="2033708"/>
          </a:xfrm>
          <a:custGeom>
            <a:avLst/>
            <a:gdLst/>
            <a:ahLst/>
            <a:cxnLst/>
            <a:rect l="l" t="t" r="r" b="b"/>
            <a:pathLst>
              <a:path w="3830637" h="2033708">
                <a:moveTo>
                  <a:pt x="0" y="0"/>
                </a:moveTo>
                <a:lnTo>
                  <a:pt x="3830637" y="0"/>
                </a:lnTo>
                <a:lnTo>
                  <a:pt x="3830637" y="2033708"/>
                </a:lnTo>
                <a:lnTo>
                  <a:pt x="0" y="2033708"/>
                </a:lnTo>
                <a:lnTo>
                  <a:pt x="0" y="0"/>
                </a:lnTo>
                <a:close/>
              </a:path>
            </a:pathLst>
          </a:custGeom>
          <a:blipFill>
            <a:blip r:embed="rId7"/>
            <a:stretch>
              <a:fillRect/>
            </a:stretch>
          </a:blipFill>
        </p:spPr>
        <p:txBody>
          <a:bodyPr/>
          <a:lstStyle/>
          <a:p>
            <a:endParaRPr lang="vi-VN"/>
          </a:p>
        </p:txBody>
      </p:sp>
      <p:sp>
        <p:nvSpPr>
          <p:cNvPr id="7" name="Freeform 7"/>
          <p:cNvSpPr/>
          <p:nvPr/>
        </p:nvSpPr>
        <p:spPr>
          <a:xfrm>
            <a:off x="9696240" y="5577708"/>
            <a:ext cx="5818905" cy="1171592"/>
          </a:xfrm>
          <a:custGeom>
            <a:avLst/>
            <a:gdLst/>
            <a:ahLst/>
            <a:cxnLst/>
            <a:rect l="l" t="t" r="r" b="b"/>
            <a:pathLst>
              <a:path w="5818905" h="1171592">
                <a:moveTo>
                  <a:pt x="0" y="0"/>
                </a:moveTo>
                <a:lnTo>
                  <a:pt x="5818905" y="0"/>
                </a:lnTo>
                <a:lnTo>
                  <a:pt x="5818905" y="1171592"/>
                </a:lnTo>
                <a:lnTo>
                  <a:pt x="0" y="1171592"/>
                </a:lnTo>
                <a:lnTo>
                  <a:pt x="0" y="0"/>
                </a:lnTo>
                <a:close/>
              </a:path>
            </a:pathLst>
          </a:custGeom>
          <a:blipFill>
            <a:blip r:embed="rId8"/>
            <a:stretch>
              <a:fillRect/>
            </a:stretch>
          </a:blipFill>
        </p:spPr>
        <p:txBody>
          <a:bodyPr/>
          <a:lstStyle/>
          <a:p>
            <a:endParaRPr lang="vi-VN"/>
          </a:p>
        </p:txBody>
      </p:sp>
      <p:sp>
        <p:nvSpPr>
          <p:cNvPr id="8" name="Freeform 8"/>
          <p:cNvSpPr/>
          <p:nvPr/>
        </p:nvSpPr>
        <p:spPr>
          <a:xfrm>
            <a:off x="9696240" y="7073150"/>
            <a:ext cx="4339013" cy="3096164"/>
          </a:xfrm>
          <a:custGeom>
            <a:avLst/>
            <a:gdLst/>
            <a:ahLst/>
            <a:cxnLst/>
            <a:rect l="l" t="t" r="r" b="b"/>
            <a:pathLst>
              <a:path w="4339013" h="3096164">
                <a:moveTo>
                  <a:pt x="0" y="0"/>
                </a:moveTo>
                <a:lnTo>
                  <a:pt x="4339013" y="0"/>
                </a:lnTo>
                <a:lnTo>
                  <a:pt x="4339013" y="3096164"/>
                </a:lnTo>
                <a:lnTo>
                  <a:pt x="0" y="3096164"/>
                </a:lnTo>
                <a:lnTo>
                  <a:pt x="0" y="0"/>
                </a:lnTo>
                <a:close/>
              </a:path>
            </a:pathLst>
          </a:custGeom>
          <a:blipFill>
            <a:blip r:embed="rId9"/>
            <a:stretch>
              <a:fillRect/>
            </a:stretch>
          </a:blipFill>
        </p:spPr>
        <p:txBody>
          <a:bodyPr/>
          <a:lstStyle/>
          <a:p>
            <a:endParaRPr lang="vi-V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vi-VN"/>
          </a:p>
        </p:txBody>
      </p:sp>
      <p:sp>
        <p:nvSpPr>
          <p:cNvPr id="3" name="Freeform 3"/>
          <p:cNvSpPr/>
          <p:nvPr/>
        </p:nvSpPr>
        <p:spPr>
          <a:xfrm rot="161894" flipV="1">
            <a:off x="1780278" y="1012783"/>
            <a:ext cx="14727444" cy="11032194"/>
          </a:xfrm>
          <a:custGeom>
            <a:avLst/>
            <a:gdLst/>
            <a:ahLst/>
            <a:cxnLst/>
            <a:rect l="l" t="t" r="r" b="b"/>
            <a:pathLst>
              <a:path w="14727444" h="11032194">
                <a:moveTo>
                  <a:pt x="0" y="11032195"/>
                </a:moveTo>
                <a:lnTo>
                  <a:pt x="14727444" y="11032195"/>
                </a:lnTo>
                <a:lnTo>
                  <a:pt x="14727444" y="0"/>
                </a:lnTo>
                <a:lnTo>
                  <a:pt x="0" y="0"/>
                </a:lnTo>
                <a:lnTo>
                  <a:pt x="0" y="11032195"/>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4" name="TextBox 4"/>
          <p:cNvSpPr txBox="1"/>
          <p:nvPr/>
        </p:nvSpPr>
        <p:spPr>
          <a:xfrm rot="101258">
            <a:off x="4232283" y="4099290"/>
            <a:ext cx="9814458" cy="5015650"/>
          </a:xfrm>
          <a:prstGeom prst="rect">
            <a:avLst/>
          </a:prstGeom>
        </p:spPr>
        <p:txBody>
          <a:bodyPr lIns="0" tIns="0" rIns="0" bIns="0" rtlCol="0" anchor="t">
            <a:spAutoFit/>
          </a:bodyPr>
          <a:lstStyle/>
          <a:p>
            <a:pPr algn="ctr">
              <a:lnSpc>
                <a:spcPts val="19024"/>
              </a:lnSpc>
            </a:pPr>
            <a:r>
              <a:rPr lang="en-US" sz="20456">
                <a:solidFill>
                  <a:srgbClr val="221716"/>
                </a:solidFill>
                <a:latin typeface="Art Nuvo UltraRough"/>
              </a:rPr>
              <a:t>THANK YOU</a:t>
            </a:r>
          </a:p>
        </p:txBody>
      </p:sp>
      <p:sp>
        <p:nvSpPr>
          <p:cNvPr id="5" name="Freeform 5"/>
          <p:cNvSpPr/>
          <p:nvPr/>
        </p:nvSpPr>
        <p:spPr>
          <a:xfrm>
            <a:off x="-265788" y="-3294404"/>
            <a:ext cx="5565988" cy="9193073"/>
          </a:xfrm>
          <a:custGeom>
            <a:avLst/>
            <a:gdLst/>
            <a:ahLst/>
            <a:cxnLst/>
            <a:rect l="l" t="t" r="r" b="b"/>
            <a:pathLst>
              <a:path w="5565988" h="9193073">
                <a:moveTo>
                  <a:pt x="0" y="0"/>
                </a:moveTo>
                <a:lnTo>
                  <a:pt x="5565989" y="0"/>
                </a:lnTo>
                <a:lnTo>
                  <a:pt x="5565989" y="9193073"/>
                </a:lnTo>
                <a:lnTo>
                  <a:pt x="0" y="919307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6" name="Freeform 6"/>
          <p:cNvSpPr/>
          <p:nvPr/>
        </p:nvSpPr>
        <p:spPr>
          <a:xfrm>
            <a:off x="0" y="5473257"/>
            <a:ext cx="3668482" cy="3333733"/>
          </a:xfrm>
          <a:custGeom>
            <a:avLst/>
            <a:gdLst/>
            <a:ahLst/>
            <a:cxnLst/>
            <a:rect l="l" t="t" r="r" b="b"/>
            <a:pathLst>
              <a:path w="3668482" h="3333733">
                <a:moveTo>
                  <a:pt x="0" y="0"/>
                </a:moveTo>
                <a:lnTo>
                  <a:pt x="3668482" y="0"/>
                </a:lnTo>
                <a:lnTo>
                  <a:pt x="3668482" y="3333733"/>
                </a:lnTo>
                <a:lnTo>
                  <a:pt x="0" y="333373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7" name="Freeform 7"/>
          <p:cNvSpPr/>
          <p:nvPr/>
        </p:nvSpPr>
        <p:spPr>
          <a:xfrm>
            <a:off x="13641545" y="516120"/>
            <a:ext cx="3668482" cy="3333733"/>
          </a:xfrm>
          <a:custGeom>
            <a:avLst/>
            <a:gdLst/>
            <a:ahLst/>
            <a:cxnLst/>
            <a:rect l="l" t="t" r="r" b="b"/>
            <a:pathLst>
              <a:path w="3668482" h="3333733">
                <a:moveTo>
                  <a:pt x="0" y="0"/>
                </a:moveTo>
                <a:lnTo>
                  <a:pt x="3668482" y="0"/>
                </a:lnTo>
                <a:lnTo>
                  <a:pt x="3668482" y="3333733"/>
                </a:lnTo>
                <a:lnTo>
                  <a:pt x="0" y="333373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8" name="Freeform 8"/>
          <p:cNvSpPr/>
          <p:nvPr/>
        </p:nvSpPr>
        <p:spPr>
          <a:xfrm>
            <a:off x="13332495" y="4210453"/>
            <a:ext cx="5565988" cy="9193073"/>
          </a:xfrm>
          <a:custGeom>
            <a:avLst/>
            <a:gdLst/>
            <a:ahLst/>
            <a:cxnLst/>
            <a:rect l="l" t="t" r="r" b="b"/>
            <a:pathLst>
              <a:path w="5565988" h="9193073">
                <a:moveTo>
                  <a:pt x="0" y="0"/>
                </a:moveTo>
                <a:lnTo>
                  <a:pt x="5565988" y="0"/>
                </a:lnTo>
                <a:lnTo>
                  <a:pt x="5565988" y="9193074"/>
                </a:lnTo>
                <a:lnTo>
                  <a:pt x="0" y="91930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3444" b="-13444"/>
            </a:stretch>
          </a:blipFill>
        </p:spPr>
        <p:txBody>
          <a:bodyPr/>
          <a:lstStyle/>
          <a:p>
            <a:endParaRPr lang="vi-VN"/>
          </a:p>
        </p:txBody>
      </p:sp>
      <p:sp>
        <p:nvSpPr>
          <p:cNvPr id="3" name="Freeform 3"/>
          <p:cNvSpPr/>
          <p:nvPr/>
        </p:nvSpPr>
        <p:spPr>
          <a:xfrm rot="-5400000">
            <a:off x="4094636" y="-2456825"/>
            <a:ext cx="11077748" cy="17308981"/>
          </a:xfrm>
          <a:custGeom>
            <a:avLst/>
            <a:gdLst/>
            <a:ahLst/>
            <a:cxnLst/>
            <a:rect l="l" t="t" r="r" b="b"/>
            <a:pathLst>
              <a:path w="11077748" h="17308981">
                <a:moveTo>
                  <a:pt x="0" y="0"/>
                </a:moveTo>
                <a:lnTo>
                  <a:pt x="11077747" y="0"/>
                </a:lnTo>
                <a:lnTo>
                  <a:pt x="11077747" y="17308981"/>
                </a:lnTo>
                <a:lnTo>
                  <a:pt x="0" y="17308981"/>
                </a:lnTo>
                <a:lnTo>
                  <a:pt x="0" y="0"/>
                </a:lnTo>
                <a:close/>
              </a:path>
            </a:pathLst>
          </a:custGeom>
          <a:blipFill>
            <a:blip r:embed="rId3">
              <a:alphaModFix amt="49000"/>
              <a:extLst>
                <a:ext uri="{96DAC541-7B7A-43D3-8B79-37D633B846F1}">
                  <asvg:svgBlip xmlns:asvg="http://schemas.microsoft.com/office/drawing/2016/SVG/main" r:embed="rId4"/>
                </a:ext>
              </a:extLst>
            </a:blip>
            <a:stretch>
              <a:fillRect/>
            </a:stretch>
          </a:blipFill>
        </p:spPr>
        <p:txBody>
          <a:bodyPr/>
          <a:lstStyle/>
          <a:p>
            <a:endParaRPr lang="vi-VN"/>
          </a:p>
        </p:txBody>
      </p:sp>
      <p:sp>
        <p:nvSpPr>
          <p:cNvPr id="4" name="TextBox 4"/>
          <p:cNvSpPr txBox="1"/>
          <p:nvPr/>
        </p:nvSpPr>
        <p:spPr>
          <a:xfrm>
            <a:off x="3705982" y="1276795"/>
            <a:ext cx="10876036" cy="1705469"/>
          </a:xfrm>
          <a:prstGeom prst="rect">
            <a:avLst/>
          </a:prstGeom>
        </p:spPr>
        <p:txBody>
          <a:bodyPr lIns="0" tIns="0" rIns="0" bIns="0" rtlCol="0" anchor="t">
            <a:spAutoFit/>
          </a:bodyPr>
          <a:lstStyle/>
          <a:p>
            <a:pPr algn="ctr">
              <a:lnSpc>
                <a:spcPts val="14231"/>
              </a:lnSpc>
            </a:pPr>
            <a:r>
              <a:rPr lang="en-US" sz="9362">
                <a:solidFill>
                  <a:srgbClr val="221716"/>
                </a:solidFill>
                <a:latin typeface="Saira ExtraCondensed"/>
              </a:rPr>
              <a:t>MỤC LỤC</a:t>
            </a:r>
          </a:p>
        </p:txBody>
      </p:sp>
      <p:sp>
        <p:nvSpPr>
          <p:cNvPr id="5" name="Freeform 5"/>
          <p:cNvSpPr/>
          <p:nvPr/>
        </p:nvSpPr>
        <p:spPr>
          <a:xfrm>
            <a:off x="13569697" y="7654990"/>
            <a:ext cx="5565988" cy="9193073"/>
          </a:xfrm>
          <a:custGeom>
            <a:avLst/>
            <a:gdLst/>
            <a:ahLst/>
            <a:cxnLst/>
            <a:rect l="l" t="t" r="r" b="b"/>
            <a:pathLst>
              <a:path w="5565988" h="9193073">
                <a:moveTo>
                  <a:pt x="0" y="0"/>
                </a:moveTo>
                <a:lnTo>
                  <a:pt x="5565988" y="0"/>
                </a:lnTo>
                <a:lnTo>
                  <a:pt x="5565988" y="9193074"/>
                </a:lnTo>
                <a:lnTo>
                  <a:pt x="0" y="91930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6" name="Freeform 6"/>
          <p:cNvSpPr/>
          <p:nvPr/>
        </p:nvSpPr>
        <p:spPr>
          <a:xfrm flipH="1">
            <a:off x="-711689" y="7702615"/>
            <a:ext cx="5565988" cy="9193073"/>
          </a:xfrm>
          <a:custGeom>
            <a:avLst/>
            <a:gdLst/>
            <a:ahLst/>
            <a:cxnLst/>
            <a:rect l="l" t="t" r="r" b="b"/>
            <a:pathLst>
              <a:path w="5565988" h="9193073">
                <a:moveTo>
                  <a:pt x="5565989" y="0"/>
                </a:moveTo>
                <a:lnTo>
                  <a:pt x="0" y="0"/>
                </a:lnTo>
                <a:lnTo>
                  <a:pt x="0" y="9193074"/>
                </a:lnTo>
                <a:lnTo>
                  <a:pt x="5565989" y="9193074"/>
                </a:lnTo>
                <a:lnTo>
                  <a:pt x="5565989"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7" name="TextBox 7"/>
          <p:cNvSpPr txBox="1"/>
          <p:nvPr/>
        </p:nvSpPr>
        <p:spPr>
          <a:xfrm>
            <a:off x="5213528" y="3190453"/>
            <a:ext cx="15056543" cy="6596235"/>
          </a:xfrm>
          <a:prstGeom prst="rect">
            <a:avLst/>
          </a:prstGeom>
        </p:spPr>
        <p:txBody>
          <a:bodyPr lIns="0" tIns="0" rIns="0" bIns="0" rtlCol="0" anchor="t">
            <a:spAutoFit/>
          </a:bodyPr>
          <a:lstStyle/>
          <a:p>
            <a:pPr>
              <a:lnSpc>
                <a:spcPts val="6552"/>
              </a:lnSpc>
            </a:pPr>
            <a:r>
              <a:rPr lang="en-US" sz="4680">
                <a:solidFill>
                  <a:srgbClr val="221716"/>
                </a:solidFill>
                <a:latin typeface="Saira ExtraCondensed Bold"/>
              </a:rPr>
              <a:t>1.Cơ sở lý thuyết </a:t>
            </a:r>
          </a:p>
          <a:p>
            <a:pPr marL="1010563" lvl="1" indent="-505281">
              <a:lnSpc>
                <a:spcPts val="6552"/>
              </a:lnSpc>
              <a:buFont typeface="Arial"/>
              <a:buChar char="•"/>
            </a:pPr>
            <a:r>
              <a:rPr lang="en-US" sz="4680">
                <a:solidFill>
                  <a:srgbClr val="221716"/>
                </a:solidFill>
                <a:latin typeface="Saira ExtraCondensed"/>
              </a:rPr>
              <a:t> 1.1. Tổng quan về Công nghệ Java </a:t>
            </a:r>
          </a:p>
          <a:p>
            <a:pPr marL="1010563" lvl="1" indent="-505281">
              <a:lnSpc>
                <a:spcPts val="6552"/>
              </a:lnSpc>
              <a:buFont typeface="Arial"/>
              <a:buChar char="•"/>
            </a:pPr>
            <a:r>
              <a:rPr lang="en-US" sz="4680">
                <a:solidFill>
                  <a:srgbClr val="221716"/>
                </a:solidFill>
                <a:latin typeface="Saira ExtraCondensed"/>
              </a:rPr>
              <a:t> 1.2. Tổng quan về đề tài</a:t>
            </a:r>
          </a:p>
          <a:p>
            <a:pPr>
              <a:lnSpc>
                <a:spcPts val="6552"/>
              </a:lnSpc>
            </a:pPr>
            <a:r>
              <a:rPr lang="en-US" sz="4680">
                <a:solidFill>
                  <a:srgbClr val="221716"/>
                </a:solidFill>
                <a:latin typeface="Saira ExtraCondensed Bold"/>
              </a:rPr>
              <a:t>2. Xây dựng và Triển khai ứng dụng</a:t>
            </a:r>
          </a:p>
          <a:p>
            <a:pPr marL="1010563" lvl="1" indent="-505281">
              <a:lnSpc>
                <a:spcPts val="6552"/>
              </a:lnSpc>
              <a:buFont typeface="Arial"/>
              <a:buChar char="•"/>
            </a:pPr>
            <a:r>
              <a:rPr lang="en-US" sz="4680">
                <a:solidFill>
                  <a:srgbClr val="221716"/>
                </a:solidFill>
                <a:latin typeface="Saira ExtraCondensed"/>
              </a:rPr>
              <a:t> 2.2. Xây dựng ứng dụng</a:t>
            </a:r>
          </a:p>
          <a:p>
            <a:pPr marL="1010563" lvl="1" indent="-505281">
              <a:lnSpc>
                <a:spcPts val="6552"/>
              </a:lnSpc>
              <a:buFont typeface="Arial"/>
              <a:buChar char="•"/>
            </a:pPr>
            <a:r>
              <a:rPr lang="en-US" sz="4680">
                <a:solidFill>
                  <a:srgbClr val="221716"/>
                </a:solidFill>
                <a:latin typeface="Saira ExtraCondensed"/>
              </a:rPr>
              <a:t> 2.3. Triển Khai ứng dụng</a:t>
            </a:r>
          </a:p>
          <a:p>
            <a:pPr>
              <a:lnSpc>
                <a:spcPts val="6552"/>
              </a:lnSpc>
            </a:pPr>
            <a:r>
              <a:rPr lang="en-US" sz="4680">
                <a:solidFill>
                  <a:srgbClr val="221716"/>
                </a:solidFill>
                <a:latin typeface="Saira ExtraCondensed Bold"/>
              </a:rPr>
              <a:t>3. Kết luận </a:t>
            </a:r>
          </a:p>
          <a:p>
            <a:pPr algn="ctr">
              <a:lnSpc>
                <a:spcPts val="6552"/>
              </a:lnSpc>
            </a:pPr>
            <a:endParaRPr lang="en-US" sz="4680">
              <a:solidFill>
                <a:srgbClr val="221716"/>
              </a:solidFill>
              <a:latin typeface="Saira ExtraCondensed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3444" b="-13444"/>
            </a:stretch>
          </a:blipFill>
        </p:spPr>
        <p:txBody>
          <a:bodyPr/>
          <a:lstStyle/>
          <a:p>
            <a:endParaRPr lang="vi-VN"/>
          </a:p>
        </p:txBody>
      </p:sp>
      <p:sp>
        <p:nvSpPr>
          <p:cNvPr id="3" name="Freeform 3"/>
          <p:cNvSpPr/>
          <p:nvPr/>
        </p:nvSpPr>
        <p:spPr>
          <a:xfrm>
            <a:off x="1687977" y="1344928"/>
            <a:ext cx="14912046" cy="9879230"/>
          </a:xfrm>
          <a:custGeom>
            <a:avLst/>
            <a:gdLst/>
            <a:ahLst/>
            <a:cxnLst/>
            <a:rect l="l" t="t" r="r" b="b"/>
            <a:pathLst>
              <a:path w="14912046" h="9879230">
                <a:moveTo>
                  <a:pt x="0" y="0"/>
                </a:moveTo>
                <a:lnTo>
                  <a:pt x="14912046" y="0"/>
                </a:lnTo>
                <a:lnTo>
                  <a:pt x="14912046" y="9879231"/>
                </a:lnTo>
                <a:lnTo>
                  <a:pt x="0" y="98792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4" name="Freeform 4"/>
          <p:cNvSpPr/>
          <p:nvPr/>
        </p:nvSpPr>
        <p:spPr>
          <a:xfrm flipH="1">
            <a:off x="15231820" y="1344928"/>
            <a:ext cx="4330372" cy="7597143"/>
          </a:xfrm>
          <a:custGeom>
            <a:avLst/>
            <a:gdLst/>
            <a:ahLst/>
            <a:cxnLst/>
            <a:rect l="l" t="t" r="r" b="b"/>
            <a:pathLst>
              <a:path w="4330372" h="7597143">
                <a:moveTo>
                  <a:pt x="4330372" y="0"/>
                </a:moveTo>
                <a:lnTo>
                  <a:pt x="0" y="0"/>
                </a:lnTo>
                <a:lnTo>
                  <a:pt x="0" y="7597144"/>
                </a:lnTo>
                <a:lnTo>
                  <a:pt x="4330372" y="7597144"/>
                </a:lnTo>
                <a:lnTo>
                  <a:pt x="4330372"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5" name="Freeform 5"/>
          <p:cNvSpPr/>
          <p:nvPr/>
        </p:nvSpPr>
        <p:spPr>
          <a:xfrm>
            <a:off x="13569697" y="7654990"/>
            <a:ext cx="5565988" cy="9193073"/>
          </a:xfrm>
          <a:custGeom>
            <a:avLst/>
            <a:gdLst/>
            <a:ahLst/>
            <a:cxnLst/>
            <a:rect l="l" t="t" r="r" b="b"/>
            <a:pathLst>
              <a:path w="5565988" h="9193073">
                <a:moveTo>
                  <a:pt x="0" y="0"/>
                </a:moveTo>
                <a:lnTo>
                  <a:pt x="5565988" y="0"/>
                </a:lnTo>
                <a:lnTo>
                  <a:pt x="5565988" y="9193074"/>
                </a:lnTo>
                <a:lnTo>
                  <a:pt x="0" y="91930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6" name="Freeform 6"/>
          <p:cNvSpPr/>
          <p:nvPr/>
        </p:nvSpPr>
        <p:spPr>
          <a:xfrm>
            <a:off x="-1274192" y="1344928"/>
            <a:ext cx="4330372" cy="7597143"/>
          </a:xfrm>
          <a:custGeom>
            <a:avLst/>
            <a:gdLst/>
            <a:ahLst/>
            <a:cxnLst/>
            <a:rect l="l" t="t" r="r" b="b"/>
            <a:pathLst>
              <a:path w="4330372" h="7597143">
                <a:moveTo>
                  <a:pt x="0" y="0"/>
                </a:moveTo>
                <a:lnTo>
                  <a:pt x="4330372" y="0"/>
                </a:lnTo>
                <a:lnTo>
                  <a:pt x="4330372" y="7597144"/>
                </a:lnTo>
                <a:lnTo>
                  <a:pt x="0" y="75971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7" name="Freeform 7"/>
          <p:cNvSpPr/>
          <p:nvPr/>
        </p:nvSpPr>
        <p:spPr>
          <a:xfrm flipH="1">
            <a:off x="-711689" y="7702615"/>
            <a:ext cx="5565988" cy="9193073"/>
          </a:xfrm>
          <a:custGeom>
            <a:avLst/>
            <a:gdLst/>
            <a:ahLst/>
            <a:cxnLst/>
            <a:rect l="l" t="t" r="r" b="b"/>
            <a:pathLst>
              <a:path w="5565988" h="9193073">
                <a:moveTo>
                  <a:pt x="5565989" y="0"/>
                </a:moveTo>
                <a:lnTo>
                  <a:pt x="0" y="0"/>
                </a:lnTo>
                <a:lnTo>
                  <a:pt x="0" y="9193074"/>
                </a:lnTo>
                <a:lnTo>
                  <a:pt x="5565989" y="9193074"/>
                </a:lnTo>
                <a:lnTo>
                  <a:pt x="5565989"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8" name="TextBox 8"/>
          <p:cNvSpPr txBox="1"/>
          <p:nvPr/>
        </p:nvSpPr>
        <p:spPr>
          <a:xfrm>
            <a:off x="3705982" y="1474425"/>
            <a:ext cx="10876036" cy="1705469"/>
          </a:xfrm>
          <a:prstGeom prst="rect">
            <a:avLst/>
          </a:prstGeom>
        </p:spPr>
        <p:txBody>
          <a:bodyPr lIns="0" tIns="0" rIns="0" bIns="0" rtlCol="0" anchor="t">
            <a:spAutoFit/>
          </a:bodyPr>
          <a:lstStyle/>
          <a:p>
            <a:pPr algn="ctr">
              <a:lnSpc>
                <a:spcPts val="14231"/>
              </a:lnSpc>
            </a:pPr>
            <a:r>
              <a:rPr lang="en-US" sz="9362">
                <a:solidFill>
                  <a:srgbClr val="221716"/>
                </a:solidFill>
                <a:latin typeface="Saira ExtraCondensed Ultra-Bold"/>
              </a:rPr>
              <a:t>1.CƠ SỞ LÝ THUYẾT</a:t>
            </a:r>
          </a:p>
        </p:txBody>
      </p:sp>
      <p:sp>
        <p:nvSpPr>
          <p:cNvPr id="9" name="TextBox 9"/>
          <p:cNvSpPr txBox="1"/>
          <p:nvPr/>
        </p:nvSpPr>
        <p:spPr>
          <a:xfrm>
            <a:off x="2650275" y="3861347"/>
            <a:ext cx="2111414" cy="1052195"/>
          </a:xfrm>
          <a:prstGeom prst="rect">
            <a:avLst/>
          </a:prstGeom>
        </p:spPr>
        <p:txBody>
          <a:bodyPr lIns="0" tIns="0" rIns="0" bIns="0" rtlCol="0" anchor="t">
            <a:spAutoFit/>
          </a:bodyPr>
          <a:lstStyle/>
          <a:p>
            <a:pPr algn="ctr">
              <a:lnSpc>
                <a:spcPts val="8680"/>
              </a:lnSpc>
            </a:pPr>
            <a:r>
              <a:rPr lang="en-US" sz="6200">
                <a:solidFill>
                  <a:srgbClr val="221716"/>
                </a:solidFill>
                <a:latin typeface="Saira ExtraCondensed"/>
              </a:rPr>
              <a:t>1.1</a:t>
            </a:r>
          </a:p>
        </p:txBody>
      </p:sp>
      <p:sp>
        <p:nvSpPr>
          <p:cNvPr id="10" name="TextBox 10"/>
          <p:cNvSpPr txBox="1"/>
          <p:nvPr/>
        </p:nvSpPr>
        <p:spPr>
          <a:xfrm>
            <a:off x="2742886" y="6281278"/>
            <a:ext cx="2111414" cy="1052195"/>
          </a:xfrm>
          <a:prstGeom prst="rect">
            <a:avLst/>
          </a:prstGeom>
        </p:spPr>
        <p:txBody>
          <a:bodyPr lIns="0" tIns="0" rIns="0" bIns="0" rtlCol="0" anchor="t">
            <a:spAutoFit/>
          </a:bodyPr>
          <a:lstStyle/>
          <a:p>
            <a:pPr algn="ctr">
              <a:lnSpc>
                <a:spcPts val="8680"/>
              </a:lnSpc>
            </a:pPr>
            <a:r>
              <a:rPr lang="en-US" sz="6200">
                <a:solidFill>
                  <a:srgbClr val="221716"/>
                </a:solidFill>
                <a:latin typeface="Saira ExtraCondensed"/>
              </a:rPr>
              <a:t>1.2</a:t>
            </a:r>
          </a:p>
        </p:txBody>
      </p:sp>
      <p:sp>
        <p:nvSpPr>
          <p:cNvPr id="11" name="TextBox 11"/>
          <p:cNvSpPr txBox="1"/>
          <p:nvPr/>
        </p:nvSpPr>
        <p:spPr>
          <a:xfrm>
            <a:off x="4622510" y="3861347"/>
            <a:ext cx="7417090" cy="1021433"/>
          </a:xfrm>
          <a:prstGeom prst="rect">
            <a:avLst/>
          </a:prstGeom>
        </p:spPr>
        <p:txBody>
          <a:bodyPr wrap="square" lIns="0" tIns="0" rIns="0" bIns="0" rtlCol="0" anchor="t">
            <a:spAutoFit/>
          </a:bodyPr>
          <a:lstStyle/>
          <a:p>
            <a:pPr algn="ctr">
              <a:lnSpc>
                <a:spcPts val="8680"/>
              </a:lnSpc>
            </a:pPr>
            <a:r>
              <a:rPr lang="en-US" sz="4800" dirty="0" err="1">
                <a:solidFill>
                  <a:srgbClr val="221716"/>
                </a:solidFill>
                <a:latin typeface="Saira ExtraCondensed"/>
              </a:rPr>
              <a:t>Tổng</a:t>
            </a:r>
            <a:r>
              <a:rPr lang="en-US" sz="4800" dirty="0">
                <a:solidFill>
                  <a:srgbClr val="221716"/>
                </a:solidFill>
                <a:latin typeface="Saira ExtraCondensed"/>
              </a:rPr>
              <a:t> </a:t>
            </a:r>
            <a:r>
              <a:rPr lang="en-US" sz="4800" dirty="0" err="1">
                <a:solidFill>
                  <a:srgbClr val="221716"/>
                </a:solidFill>
                <a:latin typeface="Saira ExtraCondensed"/>
              </a:rPr>
              <a:t>quan</a:t>
            </a:r>
            <a:r>
              <a:rPr lang="en-US" sz="4800" dirty="0">
                <a:solidFill>
                  <a:srgbClr val="221716"/>
                </a:solidFill>
                <a:latin typeface="Saira ExtraCondensed"/>
              </a:rPr>
              <a:t> </a:t>
            </a:r>
            <a:r>
              <a:rPr lang="en-US" sz="4800" dirty="0" err="1">
                <a:solidFill>
                  <a:srgbClr val="221716"/>
                </a:solidFill>
                <a:latin typeface="Saira ExtraCondensed"/>
              </a:rPr>
              <a:t>về</a:t>
            </a:r>
            <a:r>
              <a:rPr lang="en-US" sz="4800" dirty="0">
                <a:solidFill>
                  <a:srgbClr val="221716"/>
                </a:solidFill>
                <a:latin typeface="Saira ExtraCondensed"/>
              </a:rPr>
              <a:t> </a:t>
            </a:r>
            <a:r>
              <a:rPr lang="en-US" sz="4800" dirty="0" err="1">
                <a:solidFill>
                  <a:srgbClr val="221716"/>
                </a:solidFill>
                <a:latin typeface="Saira ExtraCondensed"/>
              </a:rPr>
              <a:t>công</a:t>
            </a:r>
            <a:r>
              <a:rPr lang="en-US" sz="4800" dirty="0">
                <a:solidFill>
                  <a:srgbClr val="221716"/>
                </a:solidFill>
                <a:latin typeface="Saira ExtraCondensed"/>
              </a:rPr>
              <a:t> </a:t>
            </a:r>
            <a:r>
              <a:rPr lang="en-US" sz="4800" dirty="0" err="1">
                <a:solidFill>
                  <a:srgbClr val="221716"/>
                </a:solidFill>
                <a:latin typeface="Saira ExtraCondensed"/>
              </a:rPr>
              <a:t>nghệ</a:t>
            </a:r>
            <a:r>
              <a:rPr lang="en-US" sz="4800" dirty="0">
                <a:solidFill>
                  <a:srgbClr val="221716"/>
                </a:solidFill>
                <a:latin typeface="Saira ExtraCondensed"/>
              </a:rPr>
              <a:t> Java</a:t>
            </a:r>
          </a:p>
        </p:txBody>
      </p:sp>
      <p:sp>
        <p:nvSpPr>
          <p:cNvPr id="12" name="TextBox 12"/>
          <p:cNvSpPr txBox="1"/>
          <p:nvPr/>
        </p:nvSpPr>
        <p:spPr>
          <a:xfrm>
            <a:off x="4854300" y="6191743"/>
            <a:ext cx="5565988" cy="1021433"/>
          </a:xfrm>
          <a:prstGeom prst="rect">
            <a:avLst/>
          </a:prstGeom>
        </p:spPr>
        <p:txBody>
          <a:bodyPr wrap="square" lIns="0" tIns="0" rIns="0" bIns="0" rtlCol="0" anchor="t">
            <a:spAutoFit/>
          </a:bodyPr>
          <a:lstStyle/>
          <a:p>
            <a:pPr algn="ctr">
              <a:lnSpc>
                <a:spcPts val="8679"/>
              </a:lnSpc>
            </a:pPr>
            <a:r>
              <a:rPr lang="en-US" sz="4800" dirty="0" err="1">
                <a:solidFill>
                  <a:srgbClr val="221716"/>
                </a:solidFill>
                <a:latin typeface="Saira ExtraCondensed"/>
              </a:rPr>
              <a:t>Tổng</a:t>
            </a:r>
            <a:r>
              <a:rPr lang="en-US" sz="4800" dirty="0">
                <a:solidFill>
                  <a:srgbClr val="221716"/>
                </a:solidFill>
                <a:latin typeface="Saira ExtraCondensed"/>
              </a:rPr>
              <a:t> </a:t>
            </a:r>
            <a:r>
              <a:rPr lang="en-US" sz="4800" dirty="0" err="1">
                <a:solidFill>
                  <a:srgbClr val="221716"/>
                </a:solidFill>
                <a:latin typeface="Saira ExtraCondensed"/>
              </a:rPr>
              <a:t>quan</a:t>
            </a:r>
            <a:r>
              <a:rPr lang="en-US" sz="4800" dirty="0">
                <a:solidFill>
                  <a:srgbClr val="221716"/>
                </a:solidFill>
                <a:latin typeface="Saira ExtraCondensed"/>
              </a:rPr>
              <a:t> </a:t>
            </a:r>
            <a:r>
              <a:rPr lang="en-US" sz="4800" dirty="0" err="1">
                <a:solidFill>
                  <a:srgbClr val="221716"/>
                </a:solidFill>
                <a:latin typeface="Saira ExtraCondensed"/>
              </a:rPr>
              <a:t>về</a:t>
            </a:r>
            <a:r>
              <a:rPr lang="en-US" sz="4800" dirty="0">
                <a:solidFill>
                  <a:srgbClr val="221716"/>
                </a:solidFill>
                <a:latin typeface="Saira ExtraCondensed"/>
              </a:rPr>
              <a:t> </a:t>
            </a:r>
            <a:r>
              <a:rPr lang="en-US" sz="4800" dirty="0" err="1">
                <a:solidFill>
                  <a:srgbClr val="221716"/>
                </a:solidFill>
                <a:latin typeface="Saira ExtraCondensed"/>
              </a:rPr>
              <a:t>đề</a:t>
            </a:r>
            <a:r>
              <a:rPr lang="en-US" sz="4800" dirty="0">
                <a:solidFill>
                  <a:srgbClr val="221716"/>
                </a:solidFill>
                <a:latin typeface="Saira ExtraCondensed"/>
              </a:rPr>
              <a:t> </a:t>
            </a:r>
            <a:r>
              <a:rPr lang="en-US" sz="4800" dirty="0" err="1">
                <a:solidFill>
                  <a:srgbClr val="221716"/>
                </a:solidFill>
                <a:latin typeface="Saira ExtraCondensed"/>
              </a:rPr>
              <a:t>tài</a:t>
            </a:r>
            <a:endParaRPr lang="en-US" sz="4800" dirty="0">
              <a:solidFill>
                <a:srgbClr val="221716"/>
              </a:solidFill>
              <a:latin typeface="Saira ExtraCondense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vi-VN"/>
          </a:p>
        </p:txBody>
      </p:sp>
      <p:sp>
        <p:nvSpPr>
          <p:cNvPr id="3" name="Freeform 3"/>
          <p:cNvSpPr/>
          <p:nvPr/>
        </p:nvSpPr>
        <p:spPr>
          <a:xfrm>
            <a:off x="-367186" y="9455120"/>
            <a:ext cx="1632378" cy="1755246"/>
          </a:xfrm>
          <a:custGeom>
            <a:avLst/>
            <a:gdLst/>
            <a:ahLst/>
            <a:cxnLst/>
            <a:rect l="l" t="t" r="r" b="b"/>
            <a:pathLst>
              <a:path w="1632378" h="1755246">
                <a:moveTo>
                  <a:pt x="0" y="0"/>
                </a:moveTo>
                <a:lnTo>
                  <a:pt x="1632378" y="0"/>
                </a:lnTo>
                <a:lnTo>
                  <a:pt x="1632378" y="1755246"/>
                </a:lnTo>
                <a:lnTo>
                  <a:pt x="0" y="17552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4" name="Freeform 4"/>
          <p:cNvSpPr/>
          <p:nvPr/>
        </p:nvSpPr>
        <p:spPr>
          <a:xfrm flipH="1">
            <a:off x="16033204" y="-769264"/>
            <a:ext cx="3160066" cy="3397920"/>
          </a:xfrm>
          <a:custGeom>
            <a:avLst/>
            <a:gdLst/>
            <a:ahLst/>
            <a:cxnLst/>
            <a:rect l="l" t="t" r="r" b="b"/>
            <a:pathLst>
              <a:path w="3160066" h="3397920">
                <a:moveTo>
                  <a:pt x="3160066" y="0"/>
                </a:moveTo>
                <a:lnTo>
                  <a:pt x="0" y="0"/>
                </a:lnTo>
                <a:lnTo>
                  <a:pt x="0" y="3397920"/>
                </a:lnTo>
                <a:lnTo>
                  <a:pt x="3160066" y="3397920"/>
                </a:lnTo>
                <a:lnTo>
                  <a:pt x="316006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5" name="TextBox 5"/>
          <p:cNvSpPr txBox="1"/>
          <p:nvPr/>
        </p:nvSpPr>
        <p:spPr>
          <a:xfrm>
            <a:off x="1551371" y="1876540"/>
            <a:ext cx="14700478" cy="3266960"/>
          </a:xfrm>
          <a:prstGeom prst="rect">
            <a:avLst/>
          </a:prstGeom>
        </p:spPr>
        <p:txBody>
          <a:bodyPr lIns="0" tIns="0" rIns="0" bIns="0" rtlCol="0" anchor="t">
            <a:spAutoFit/>
          </a:bodyPr>
          <a:lstStyle/>
          <a:p>
            <a:pPr>
              <a:lnSpc>
                <a:spcPts val="4395"/>
              </a:lnSpc>
            </a:pPr>
            <a:r>
              <a:rPr lang="en-US" sz="3139">
                <a:solidFill>
                  <a:srgbClr val="221716"/>
                </a:solidFill>
                <a:latin typeface="Saira ExtraCondensed"/>
              </a:rPr>
              <a:t>Lần đầu tiên xuất hiện vào năm 1992 được dùng trong nội bộ tập đoàn Sun Microsystems để xây dựng ứng dụng điều khiển các bộ xử lý bên trong máy điện thoại cầm tay, lò vi sóng,... </a:t>
            </a:r>
          </a:p>
          <a:p>
            <a:pPr>
              <a:lnSpc>
                <a:spcPts val="4395"/>
              </a:lnSpc>
            </a:pPr>
            <a:r>
              <a:rPr lang="en-US" sz="3139">
                <a:solidFill>
                  <a:srgbClr val="221716"/>
                </a:solidFill>
                <a:latin typeface="Saira ExtraCondensed"/>
              </a:rPr>
              <a:t> Ban đầu, Java chủ yếu dùng để phát triển các applet, các ứng dụng nhúng vào trình duyệt, góp phần làm sinh động các trang web tĩnh hồi đó. Tuy nhiên, cùng với sự phát triển của công nghệ thông tin và nhu cầu của xã hội, các công ty, cộng đồng ủng hộ Java đã phát triển nó theo một hướng khác. </a:t>
            </a:r>
          </a:p>
          <a:p>
            <a:pPr>
              <a:lnSpc>
                <a:spcPts val="4395"/>
              </a:lnSpc>
            </a:pPr>
            <a:endParaRPr lang="en-US" sz="3139">
              <a:solidFill>
                <a:srgbClr val="221716"/>
              </a:solidFill>
              <a:latin typeface="Saira ExtraCondensed"/>
            </a:endParaRPr>
          </a:p>
        </p:txBody>
      </p:sp>
      <p:sp>
        <p:nvSpPr>
          <p:cNvPr id="6" name="TextBox 6"/>
          <p:cNvSpPr txBox="1"/>
          <p:nvPr/>
        </p:nvSpPr>
        <p:spPr>
          <a:xfrm>
            <a:off x="1551371" y="4829492"/>
            <a:ext cx="14006228" cy="5950585"/>
          </a:xfrm>
          <a:prstGeom prst="rect">
            <a:avLst/>
          </a:prstGeom>
        </p:spPr>
        <p:txBody>
          <a:bodyPr lIns="0" tIns="0" rIns="0" bIns="0" rtlCol="0" anchor="t">
            <a:spAutoFit/>
          </a:bodyPr>
          <a:lstStyle/>
          <a:p>
            <a:pPr>
              <a:lnSpc>
                <a:spcPts val="4339"/>
              </a:lnSpc>
              <a:spcBef>
                <a:spcPct val="0"/>
              </a:spcBef>
            </a:pPr>
            <a:r>
              <a:rPr lang="en-US" sz="3099">
                <a:solidFill>
                  <a:srgbClr val="221716"/>
                </a:solidFill>
                <a:latin typeface="Saira ExtraCondensed"/>
              </a:rPr>
              <a:t>Các bộ phận của công nghệ Java:</a:t>
            </a:r>
          </a:p>
          <a:p>
            <a:pPr>
              <a:lnSpc>
                <a:spcPts val="4339"/>
              </a:lnSpc>
              <a:spcBef>
                <a:spcPct val="0"/>
              </a:spcBef>
            </a:pPr>
            <a:r>
              <a:rPr lang="en-US" sz="3099">
                <a:solidFill>
                  <a:srgbClr val="221716"/>
                </a:solidFill>
                <a:latin typeface="Saira ExtraCondensed"/>
              </a:rPr>
              <a:t>J2SE: là một bộ công cụ và môi trường thực thi cho việc phát triển và chạy các ứng dụng Java trên máy tính cá nhân và máy chủ.</a:t>
            </a:r>
          </a:p>
          <a:p>
            <a:pPr>
              <a:lnSpc>
                <a:spcPts val="4339"/>
              </a:lnSpc>
              <a:spcBef>
                <a:spcPct val="0"/>
              </a:spcBef>
            </a:pPr>
            <a:r>
              <a:rPr lang="en-US" sz="3099">
                <a:solidFill>
                  <a:srgbClr val="221716"/>
                </a:solidFill>
                <a:latin typeface="Saira ExtraCondensed"/>
              </a:rPr>
              <a:t>J2EE: là một phần của nền tảng Java được thiết kế để phát triển và triển khai các ứng dụng doanh nghiệp phức tạp.</a:t>
            </a:r>
          </a:p>
          <a:p>
            <a:pPr>
              <a:lnSpc>
                <a:spcPts val="4339"/>
              </a:lnSpc>
              <a:spcBef>
                <a:spcPct val="0"/>
              </a:spcBef>
            </a:pPr>
            <a:r>
              <a:rPr lang="en-US" sz="3099">
                <a:solidFill>
                  <a:srgbClr val="221716"/>
                </a:solidFill>
                <a:latin typeface="Saira ExtraCondensed"/>
              </a:rPr>
              <a:t>J2ME: cung cấp một môi trường lập trình để xây dựng ứng dụng chạy trên các thiết bị như điện thoại di động, PDA (Personal Digital Assistant), và các thiết bị nhúng khác.</a:t>
            </a:r>
          </a:p>
          <a:p>
            <a:pPr>
              <a:lnSpc>
                <a:spcPts val="4339"/>
              </a:lnSpc>
              <a:spcBef>
                <a:spcPct val="0"/>
              </a:spcBef>
            </a:pPr>
            <a:r>
              <a:rPr lang="en-US" sz="3099">
                <a:solidFill>
                  <a:srgbClr val="221716"/>
                </a:solidFill>
                <a:latin typeface="Saira ExtraCondensed"/>
              </a:rPr>
              <a:t>Các tính năng của công nghệ Java: Đơn giản, Hướng đối tượng, Độc lập nền tảng, Bảo mật, Mạnh mẽ, Kiến trúc – Tập trung, Khả chuyển, Năng động, Thông dịch, Hiệu suất cao, Đa luồng, Phân tán.</a:t>
            </a:r>
          </a:p>
          <a:p>
            <a:pPr>
              <a:lnSpc>
                <a:spcPts val="4339"/>
              </a:lnSpc>
              <a:spcBef>
                <a:spcPct val="0"/>
              </a:spcBef>
            </a:pPr>
            <a:endParaRPr lang="en-US" sz="3099">
              <a:solidFill>
                <a:srgbClr val="221716"/>
              </a:solidFill>
              <a:latin typeface="Saira ExtraCondensed"/>
            </a:endParaRPr>
          </a:p>
          <a:p>
            <a:pPr>
              <a:lnSpc>
                <a:spcPts val="4339"/>
              </a:lnSpc>
              <a:spcBef>
                <a:spcPct val="0"/>
              </a:spcBef>
            </a:pPr>
            <a:endParaRPr lang="en-US" sz="3099">
              <a:solidFill>
                <a:srgbClr val="221716"/>
              </a:solidFill>
              <a:latin typeface="Saira ExtraCondensed"/>
            </a:endParaRPr>
          </a:p>
          <a:p>
            <a:pPr>
              <a:lnSpc>
                <a:spcPts val="4339"/>
              </a:lnSpc>
              <a:spcBef>
                <a:spcPct val="0"/>
              </a:spcBef>
            </a:pPr>
            <a:endParaRPr lang="en-US" sz="3099">
              <a:solidFill>
                <a:srgbClr val="221716"/>
              </a:solidFill>
              <a:latin typeface="Saira ExtraCondensed"/>
            </a:endParaRPr>
          </a:p>
        </p:txBody>
      </p:sp>
      <p:sp>
        <p:nvSpPr>
          <p:cNvPr id="7" name="TextBox 7"/>
          <p:cNvSpPr txBox="1"/>
          <p:nvPr/>
        </p:nvSpPr>
        <p:spPr>
          <a:xfrm>
            <a:off x="9139238" y="4819967"/>
            <a:ext cx="9525" cy="580390"/>
          </a:xfrm>
          <a:prstGeom prst="rect">
            <a:avLst/>
          </a:prstGeom>
        </p:spPr>
        <p:txBody>
          <a:bodyPr lIns="0" tIns="0" rIns="0" bIns="0" rtlCol="0" anchor="t">
            <a:spAutoFit/>
          </a:bodyPr>
          <a:lstStyle/>
          <a:p>
            <a:pPr algn="ctr">
              <a:lnSpc>
                <a:spcPts val="4759"/>
              </a:lnSpc>
            </a:pPr>
            <a:endParaRPr/>
          </a:p>
        </p:txBody>
      </p:sp>
      <p:sp>
        <p:nvSpPr>
          <p:cNvPr id="8" name="TextBox 8"/>
          <p:cNvSpPr txBox="1"/>
          <p:nvPr/>
        </p:nvSpPr>
        <p:spPr>
          <a:xfrm>
            <a:off x="3634882" y="66701"/>
            <a:ext cx="9839206" cy="1478340"/>
          </a:xfrm>
          <a:prstGeom prst="rect">
            <a:avLst/>
          </a:prstGeom>
        </p:spPr>
        <p:txBody>
          <a:bodyPr lIns="0" tIns="0" rIns="0" bIns="0" rtlCol="0" anchor="t">
            <a:spAutoFit/>
          </a:bodyPr>
          <a:lstStyle/>
          <a:p>
            <a:pPr algn="ctr">
              <a:lnSpc>
                <a:spcPts val="12336"/>
              </a:lnSpc>
            </a:pPr>
            <a:r>
              <a:rPr lang="en-US" sz="8116">
                <a:solidFill>
                  <a:srgbClr val="221716"/>
                </a:solidFill>
                <a:latin typeface="Saira ExtraCondensed"/>
              </a:rPr>
              <a:t>1.1 TỔNG QUAN CÔNG NGHỆ JAVA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vi-VN"/>
          </a:p>
        </p:txBody>
      </p:sp>
      <p:sp>
        <p:nvSpPr>
          <p:cNvPr id="3" name="Freeform 3"/>
          <p:cNvSpPr/>
          <p:nvPr/>
        </p:nvSpPr>
        <p:spPr>
          <a:xfrm>
            <a:off x="9314760" y="1376389"/>
            <a:ext cx="7088872" cy="8384687"/>
          </a:xfrm>
          <a:custGeom>
            <a:avLst/>
            <a:gdLst/>
            <a:ahLst/>
            <a:cxnLst/>
            <a:rect l="l" t="t" r="r" b="b"/>
            <a:pathLst>
              <a:path w="7088872" h="8384687">
                <a:moveTo>
                  <a:pt x="0" y="0"/>
                </a:moveTo>
                <a:lnTo>
                  <a:pt x="7088871" y="0"/>
                </a:lnTo>
                <a:lnTo>
                  <a:pt x="7088871" y="8384687"/>
                </a:lnTo>
                <a:lnTo>
                  <a:pt x="0" y="83846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4" name="Freeform 4"/>
          <p:cNvSpPr/>
          <p:nvPr/>
        </p:nvSpPr>
        <p:spPr>
          <a:xfrm>
            <a:off x="-1162136" y="6415703"/>
            <a:ext cx="4381672" cy="4612286"/>
          </a:xfrm>
          <a:custGeom>
            <a:avLst/>
            <a:gdLst/>
            <a:ahLst/>
            <a:cxnLst/>
            <a:rect l="l" t="t" r="r" b="b"/>
            <a:pathLst>
              <a:path w="4381672" h="4612286">
                <a:moveTo>
                  <a:pt x="0" y="0"/>
                </a:moveTo>
                <a:lnTo>
                  <a:pt x="4381672" y="0"/>
                </a:lnTo>
                <a:lnTo>
                  <a:pt x="4381672" y="4612286"/>
                </a:lnTo>
                <a:lnTo>
                  <a:pt x="0" y="46122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5" name="Freeform 5"/>
          <p:cNvSpPr/>
          <p:nvPr/>
        </p:nvSpPr>
        <p:spPr>
          <a:xfrm rot="-1225482">
            <a:off x="14212796" y="-929754"/>
            <a:ext cx="4381672" cy="4612286"/>
          </a:xfrm>
          <a:custGeom>
            <a:avLst/>
            <a:gdLst/>
            <a:ahLst/>
            <a:cxnLst/>
            <a:rect l="l" t="t" r="r" b="b"/>
            <a:pathLst>
              <a:path w="4381672" h="4612286">
                <a:moveTo>
                  <a:pt x="0" y="0"/>
                </a:moveTo>
                <a:lnTo>
                  <a:pt x="4381671" y="0"/>
                </a:lnTo>
                <a:lnTo>
                  <a:pt x="4381671" y="4612286"/>
                </a:lnTo>
                <a:lnTo>
                  <a:pt x="0" y="46122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6" name="Freeform 6"/>
          <p:cNvSpPr/>
          <p:nvPr/>
        </p:nvSpPr>
        <p:spPr>
          <a:xfrm>
            <a:off x="10001291" y="2678054"/>
            <a:ext cx="5715809" cy="4325477"/>
          </a:xfrm>
          <a:custGeom>
            <a:avLst/>
            <a:gdLst/>
            <a:ahLst/>
            <a:cxnLst/>
            <a:rect l="l" t="t" r="r" b="b"/>
            <a:pathLst>
              <a:path w="5715809" h="4325477">
                <a:moveTo>
                  <a:pt x="0" y="0"/>
                </a:moveTo>
                <a:lnTo>
                  <a:pt x="5715809" y="0"/>
                </a:lnTo>
                <a:lnTo>
                  <a:pt x="5715809" y="4325477"/>
                </a:lnTo>
                <a:lnTo>
                  <a:pt x="0" y="4325477"/>
                </a:lnTo>
                <a:lnTo>
                  <a:pt x="0" y="0"/>
                </a:lnTo>
                <a:close/>
              </a:path>
            </a:pathLst>
          </a:custGeom>
          <a:blipFill>
            <a:blip r:embed="rId7"/>
            <a:stretch>
              <a:fillRect/>
            </a:stretch>
          </a:blipFill>
        </p:spPr>
        <p:txBody>
          <a:bodyPr/>
          <a:lstStyle/>
          <a:p>
            <a:endParaRPr lang="vi-VN"/>
          </a:p>
        </p:txBody>
      </p:sp>
      <p:sp>
        <p:nvSpPr>
          <p:cNvPr id="7" name="TextBox 7"/>
          <p:cNvSpPr txBox="1"/>
          <p:nvPr/>
        </p:nvSpPr>
        <p:spPr>
          <a:xfrm>
            <a:off x="4962140" y="33091"/>
            <a:ext cx="8705241" cy="1705469"/>
          </a:xfrm>
          <a:prstGeom prst="rect">
            <a:avLst/>
          </a:prstGeom>
        </p:spPr>
        <p:txBody>
          <a:bodyPr lIns="0" tIns="0" rIns="0" bIns="0" rtlCol="0" anchor="t">
            <a:spAutoFit/>
          </a:bodyPr>
          <a:lstStyle/>
          <a:p>
            <a:pPr algn="ctr">
              <a:lnSpc>
                <a:spcPts val="14231"/>
              </a:lnSpc>
            </a:pPr>
            <a:r>
              <a:rPr lang="en-US" sz="9362">
                <a:solidFill>
                  <a:srgbClr val="221716"/>
                </a:solidFill>
                <a:latin typeface="Saira ExtraCondensed"/>
              </a:rPr>
              <a:t>1.2 TỔNG QUAN VỀ ĐỀ TÀI</a:t>
            </a:r>
          </a:p>
        </p:txBody>
      </p:sp>
      <p:sp>
        <p:nvSpPr>
          <p:cNvPr id="8" name="TextBox 8"/>
          <p:cNvSpPr txBox="1"/>
          <p:nvPr/>
        </p:nvSpPr>
        <p:spPr>
          <a:xfrm>
            <a:off x="1396629" y="1985451"/>
            <a:ext cx="7747371" cy="6211323"/>
          </a:xfrm>
          <a:prstGeom prst="rect">
            <a:avLst/>
          </a:prstGeom>
        </p:spPr>
        <p:txBody>
          <a:bodyPr lIns="0" tIns="0" rIns="0" bIns="0" rtlCol="0" anchor="t">
            <a:spAutoFit/>
          </a:bodyPr>
          <a:lstStyle/>
          <a:p>
            <a:pPr>
              <a:lnSpc>
                <a:spcPts val="4931"/>
              </a:lnSpc>
            </a:pPr>
            <a:r>
              <a:rPr lang="en-US" sz="3244">
                <a:solidFill>
                  <a:srgbClr val="221716"/>
                </a:solidFill>
                <a:latin typeface="Glacial Indifference"/>
              </a:rPr>
              <a:t>về cơ bản thì với game cờ caro, người chơi sẽ chỉ cần làm sao ghi được 4 nước liên tiếp không bị chặn ở đầu nào theo hàng ngang, hàng dọc hoặc hàng chéo là có thể giành chiến thắng. Nghe có vẻ đơn giản thế nhưng, game cờ caro lại là những màn đấu trí vô cùng căng thẳng. Ngày nay, game cờ caro cũng có khá nhiều biến thể khác nhau. Điều này nhằm tạo sự phù hợp với người chơi ở từng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vi-VN"/>
          </a:p>
        </p:txBody>
      </p:sp>
      <p:sp>
        <p:nvSpPr>
          <p:cNvPr id="3" name="Freeform 3"/>
          <p:cNvSpPr/>
          <p:nvPr/>
        </p:nvSpPr>
        <p:spPr>
          <a:xfrm>
            <a:off x="-1162136" y="7738122"/>
            <a:ext cx="3125373" cy="3289866"/>
          </a:xfrm>
          <a:custGeom>
            <a:avLst/>
            <a:gdLst/>
            <a:ahLst/>
            <a:cxnLst/>
            <a:rect l="l" t="t" r="r" b="b"/>
            <a:pathLst>
              <a:path w="3125373" h="3289866">
                <a:moveTo>
                  <a:pt x="0" y="0"/>
                </a:moveTo>
                <a:lnTo>
                  <a:pt x="3125373" y="0"/>
                </a:lnTo>
                <a:lnTo>
                  <a:pt x="3125373" y="3289867"/>
                </a:lnTo>
                <a:lnTo>
                  <a:pt x="0" y="32898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4" name="Freeform 4"/>
          <p:cNvSpPr/>
          <p:nvPr/>
        </p:nvSpPr>
        <p:spPr>
          <a:xfrm rot="-1225482">
            <a:off x="14212796" y="-929754"/>
            <a:ext cx="4381672" cy="4612286"/>
          </a:xfrm>
          <a:custGeom>
            <a:avLst/>
            <a:gdLst/>
            <a:ahLst/>
            <a:cxnLst/>
            <a:rect l="l" t="t" r="r" b="b"/>
            <a:pathLst>
              <a:path w="4381672" h="4612286">
                <a:moveTo>
                  <a:pt x="0" y="0"/>
                </a:moveTo>
                <a:lnTo>
                  <a:pt x="4381671" y="0"/>
                </a:lnTo>
                <a:lnTo>
                  <a:pt x="4381671" y="4612286"/>
                </a:lnTo>
                <a:lnTo>
                  <a:pt x="0" y="46122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5" name="TextBox 5"/>
          <p:cNvSpPr txBox="1"/>
          <p:nvPr/>
        </p:nvSpPr>
        <p:spPr>
          <a:xfrm>
            <a:off x="4962140" y="33091"/>
            <a:ext cx="8705241" cy="1705469"/>
          </a:xfrm>
          <a:prstGeom prst="rect">
            <a:avLst/>
          </a:prstGeom>
        </p:spPr>
        <p:txBody>
          <a:bodyPr lIns="0" tIns="0" rIns="0" bIns="0" rtlCol="0" anchor="t">
            <a:spAutoFit/>
          </a:bodyPr>
          <a:lstStyle/>
          <a:p>
            <a:pPr algn="ctr">
              <a:lnSpc>
                <a:spcPts val="14231"/>
              </a:lnSpc>
            </a:pPr>
            <a:r>
              <a:rPr lang="en-US" sz="9362">
                <a:solidFill>
                  <a:srgbClr val="221716"/>
                </a:solidFill>
                <a:latin typeface="Saira ExtraCondensed"/>
              </a:rPr>
              <a:t>GIAO DIỆN</a:t>
            </a:r>
          </a:p>
        </p:txBody>
      </p:sp>
      <p:sp>
        <p:nvSpPr>
          <p:cNvPr id="6" name="TextBox 6"/>
          <p:cNvSpPr txBox="1"/>
          <p:nvPr/>
        </p:nvSpPr>
        <p:spPr>
          <a:xfrm>
            <a:off x="1396629" y="2023551"/>
            <a:ext cx="16618149" cy="4325415"/>
          </a:xfrm>
          <a:prstGeom prst="rect">
            <a:avLst/>
          </a:prstGeom>
        </p:spPr>
        <p:txBody>
          <a:bodyPr lIns="0" tIns="0" rIns="0" bIns="0" rtlCol="0" anchor="t">
            <a:spAutoFit/>
          </a:bodyPr>
          <a:lstStyle/>
          <a:p>
            <a:pPr marL="478733" lvl="1" indent="-239366">
              <a:lnSpc>
                <a:spcPts val="3370"/>
              </a:lnSpc>
              <a:buFont typeface="Arial"/>
              <a:buChar char="•"/>
            </a:pPr>
            <a:r>
              <a:rPr lang="en-US" sz="2217" dirty="0">
                <a:solidFill>
                  <a:srgbClr val="221716"/>
                </a:solidFill>
                <a:latin typeface="Glacial Indifference"/>
              </a:rPr>
              <a:t>GIAO DIỆN</a:t>
            </a:r>
          </a:p>
          <a:p>
            <a:pPr>
              <a:lnSpc>
                <a:spcPts val="3370"/>
              </a:lnSpc>
            </a:pPr>
            <a:r>
              <a:rPr lang="en-US" sz="2217" dirty="0">
                <a:solidFill>
                  <a:srgbClr val="221716"/>
                </a:solidFill>
                <a:latin typeface="Glacial Indifference"/>
              </a:rPr>
              <a:t>1)</a:t>
            </a:r>
            <a:r>
              <a:rPr lang="en-US" sz="2217" dirty="0" err="1">
                <a:solidFill>
                  <a:srgbClr val="221716"/>
                </a:solidFill>
                <a:latin typeface="Glacial Indifference"/>
              </a:rPr>
              <a:t>Thuận</a:t>
            </a:r>
            <a:r>
              <a:rPr lang="en-US" sz="2217" dirty="0">
                <a:solidFill>
                  <a:srgbClr val="221716"/>
                </a:solidFill>
                <a:latin typeface="Glacial Indifference"/>
              </a:rPr>
              <a:t> </a:t>
            </a:r>
            <a:r>
              <a:rPr lang="en-US" sz="2217" dirty="0" err="1">
                <a:solidFill>
                  <a:srgbClr val="221716"/>
                </a:solidFill>
                <a:latin typeface="Glacial Indifference"/>
              </a:rPr>
              <a:t>tiện</a:t>
            </a:r>
            <a:r>
              <a:rPr lang="en-US" sz="2217" dirty="0">
                <a:solidFill>
                  <a:srgbClr val="221716"/>
                </a:solidFill>
                <a:latin typeface="Glacial Indifference"/>
              </a:rPr>
              <a:t>: </a:t>
            </a:r>
            <a:r>
              <a:rPr lang="en-US" sz="2217" dirty="0" err="1">
                <a:solidFill>
                  <a:srgbClr val="221716"/>
                </a:solidFill>
                <a:latin typeface="Glacial Indifference"/>
              </a:rPr>
              <a:t>các</a:t>
            </a:r>
            <a:r>
              <a:rPr lang="en-US" sz="2217" dirty="0">
                <a:solidFill>
                  <a:srgbClr val="221716"/>
                </a:solidFill>
                <a:latin typeface="Glacial Indifference"/>
              </a:rPr>
              <a:t> </a:t>
            </a:r>
            <a:r>
              <a:rPr lang="en-US" sz="2217" dirty="0" err="1">
                <a:solidFill>
                  <a:srgbClr val="221716"/>
                </a:solidFill>
                <a:latin typeface="Glacial Indifference"/>
              </a:rPr>
              <a:t>nút</a:t>
            </a:r>
            <a:r>
              <a:rPr lang="en-US" sz="2217" dirty="0">
                <a:solidFill>
                  <a:srgbClr val="221716"/>
                </a:solidFill>
                <a:latin typeface="Glacial Indifference"/>
              </a:rPr>
              <a:t> </a:t>
            </a:r>
            <a:r>
              <a:rPr lang="en-US" sz="2217" dirty="0" err="1">
                <a:solidFill>
                  <a:srgbClr val="221716"/>
                </a:solidFill>
                <a:latin typeface="Glacial Indifference"/>
              </a:rPr>
              <a:t>chức</a:t>
            </a:r>
            <a:r>
              <a:rPr lang="en-US" sz="2217" dirty="0">
                <a:solidFill>
                  <a:srgbClr val="221716"/>
                </a:solidFill>
                <a:latin typeface="Glacial Indifference"/>
              </a:rPr>
              <a:t> </a:t>
            </a:r>
            <a:r>
              <a:rPr lang="en-US" sz="2217" dirty="0" err="1">
                <a:solidFill>
                  <a:srgbClr val="221716"/>
                </a:solidFill>
                <a:latin typeface="Glacial Indifference"/>
              </a:rPr>
              <a:t>năng</a:t>
            </a:r>
            <a:r>
              <a:rPr lang="en-US" sz="2217" dirty="0">
                <a:solidFill>
                  <a:srgbClr val="221716"/>
                </a:solidFill>
                <a:latin typeface="Glacial Indifference"/>
              </a:rPr>
              <a:t> </a:t>
            </a:r>
            <a:r>
              <a:rPr lang="en-US" sz="2217" dirty="0" err="1">
                <a:solidFill>
                  <a:srgbClr val="221716"/>
                </a:solidFill>
                <a:latin typeface="Glacial Indifference"/>
              </a:rPr>
              <a:t>phải</a:t>
            </a:r>
            <a:r>
              <a:rPr lang="en-US" sz="2217" dirty="0">
                <a:solidFill>
                  <a:srgbClr val="221716"/>
                </a:solidFill>
                <a:latin typeface="Glacial Indifference"/>
              </a:rPr>
              <a:t> </a:t>
            </a:r>
            <a:r>
              <a:rPr lang="en-US" sz="2217" dirty="0" err="1">
                <a:solidFill>
                  <a:srgbClr val="221716"/>
                </a:solidFill>
                <a:latin typeface="Glacial Indifference"/>
              </a:rPr>
              <a:t>dễ</a:t>
            </a:r>
            <a:r>
              <a:rPr lang="en-US" sz="2217" dirty="0">
                <a:solidFill>
                  <a:srgbClr val="221716"/>
                </a:solidFill>
                <a:latin typeface="Glacial Indifference"/>
              </a:rPr>
              <a:t> </a:t>
            </a:r>
            <a:r>
              <a:rPr lang="en-US" sz="2217" dirty="0" err="1">
                <a:solidFill>
                  <a:srgbClr val="221716"/>
                </a:solidFill>
                <a:latin typeface="Glacial Indifference"/>
              </a:rPr>
              <a:t>nhìn</a:t>
            </a:r>
            <a:r>
              <a:rPr lang="en-US" sz="2217" dirty="0">
                <a:solidFill>
                  <a:srgbClr val="221716"/>
                </a:solidFill>
                <a:latin typeface="Glacial Indifference"/>
              </a:rPr>
              <a:t> ,</a:t>
            </a:r>
            <a:r>
              <a:rPr lang="en-US" sz="2217" dirty="0" err="1">
                <a:solidFill>
                  <a:srgbClr val="221716"/>
                </a:solidFill>
                <a:latin typeface="Glacial Indifference"/>
              </a:rPr>
              <a:t>dễ</a:t>
            </a:r>
            <a:r>
              <a:rPr lang="en-US" sz="2217" dirty="0">
                <a:solidFill>
                  <a:srgbClr val="221716"/>
                </a:solidFill>
                <a:latin typeface="Glacial Indifference"/>
              </a:rPr>
              <a:t> </a:t>
            </a:r>
            <a:r>
              <a:rPr lang="en-US" sz="2217" dirty="0" err="1">
                <a:solidFill>
                  <a:srgbClr val="221716"/>
                </a:solidFill>
                <a:latin typeface="Glacial Indifference"/>
              </a:rPr>
              <a:t>sử</a:t>
            </a:r>
            <a:r>
              <a:rPr lang="en-US" sz="2217" dirty="0">
                <a:solidFill>
                  <a:srgbClr val="221716"/>
                </a:solidFill>
                <a:latin typeface="Glacial Indifference"/>
              </a:rPr>
              <a:t> </a:t>
            </a:r>
            <a:r>
              <a:rPr lang="en-US" sz="2217" dirty="0" err="1">
                <a:solidFill>
                  <a:srgbClr val="221716"/>
                </a:solidFill>
                <a:latin typeface="Glacial Indifference"/>
              </a:rPr>
              <a:t>dụng</a:t>
            </a:r>
            <a:r>
              <a:rPr lang="en-US" sz="2217" dirty="0">
                <a:solidFill>
                  <a:srgbClr val="221716"/>
                </a:solidFill>
                <a:latin typeface="Glacial Indifference"/>
              </a:rPr>
              <a:t>.</a:t>
            </a:r>
          </a:p>
          <a:p>
            <a:pPr>
              <a:lnSpc>
                <a:spcPts val="3370"/>
              </a:lnSpc>
            </a:pPr>
            <a:r>
              <a:rPr lang="en-US" sz="2217" dirty="0">
                <a:solidFill>
                  <a:srgbClr val="221716"/>
                </a:solidFill>
                <a:latin typeface="Glacial Indifference"/>
              </a:rPr>
              <a:t>2)</a:t>
            </a:r>
            <a:r>
              <a:rPr lang="en-US" sz="2217" dirty="0" err="1">
                <a:solidFill>
                  <a:srgbClr val="221716"/>
                </a:solidFill>
                <a:latin typeface="Glacial Indifference"/>
              </a:rPr>
              <a:t>Hình</a:t>
            </a:r>
            <a:r>
              <a:rPr lang="en-US" sz="2217" dirty="0">
                <a:solidFill>
                  <a:srgbClr val="221716"/>
                </a:solidFill>
                <a:latin typeface="Glacial Indifference"/>
              </a:rPr>
              <a:t> </a:t>
            </a:r>
            <a:r>
              <a:rPr lang="en-US" sz="2217" dirty="0" err="1">
                <a:solidFill>
                  <a:srgbClr val="221716"/>
                </a:solidFill>
                <a:latin typeface="Glacial Indifference"/>
              </a:rPr>
              <a:t>ảnh</a:t>
            </a:r>
            <a:r>
              <a:rPr lang="en-US" sz="2217" dirty="0">
                <a:solidFill>
                  <a:srgbClr val="221716"/>
                </a:solidFill>
                <a:latin typeface="Glacial Indifference"/>
              </a:rPr>
              <a:t>: </a:t>
            </a:r>
            <a:r>
              <a:rPr lang="en-US" sz="2217" dirty="0" err="1">
                <a:solidFill>
                  <a:srgbClr val="221716"/>
                </a:solidFill>
                <a:latin typeface="Glacial Indifference"/>
              </a:rPr>
              <a:t>ảnh</a:t>
            </a:r>
            <a:r>
              <a:rPr lang="en-US" sz="2217" dirty="0">
                <a:solidFill>
                  <a:srgbClr val="221716"/>
                </a:solidFill>
                <a:latin typeface="Glacial Indifference"/>
              </a:rPr>
              <a:t> </a:t>
            </a:r>
            <a:r>
              <a:rPr lang="en-US" sz="2217" dirty="0" err="1">
                <a:solidFill>
                  <a:srgbClr val="221716"/>
                </a:solidFill>
                <a:latin typeface="Glacial Indifference"/>
              </a:rPr>
              <a:t>nền,ảnh</a:t>
            </a:r>
            <a:r>
              <a:rPr lang="en-US" sz="2217" dirty="0">
                <a:solidFill>
                  <a:srgbClr val="221716"/>
                </a:solidFill>
                <a:latin typeface="Glacial Indifference"/>
              </a:rPr>
              <a:t> </a:t>
            </a:r>
            <a:r>
              <a:rPr lang="en-US" sz="2217" dirty="0" err="1">
                <a:solidFill>
                  <a:srgbClr val="221716"/>
                </a:solidFill>
                <a:latin typeface="Glacial Indifference"/>
              </a:rPr>
              <a:t>bàn</a:t>
            </a:r>
            <a:r>
              <a:rPr lang="en-US" sz="2217" dirty="0">
                <a:solidFill>
                  <a:srgbClr val="221716"/>
                </a:solidFill>
                <a:latin typeface="Glacial Indifference"/>
              </a:rPr>
              <a:t> </a:t>
            </a:r>
            <a:r>
              <a:rPr lang="en-US" sz="2217" dirty="0" err="1">
                <a:solidFill>
                  <a:srgbClr val="221716"/>
                </a:solidFill>
                <a:latin typeface="Glacial Indifference"/>
              </a:rPr>
              <a:t>cờ</a:t>
            </a:r>
            <a:r>
              <a:rPr lang="en-US" sz="2217" dirty="0">
                <a:solidFill>
                  <a:srgbClr val="221716"/>
                </a:solidFill>
                <a:latin typeface="Glacial Indifference"/>
              </a:rPr>
              <a:t> ,</a:t>
            </a:r>
            <a:r>
              <a:rPr lang="en-US" sz="2217" dirty="0" err="1">
                <a:solidFill>
                  <a:srgbClr val="221716"/>
                </a:solidFill>
                <a:latin typeface="Glacial Indifference"/>
              </a:rPr>
              <a:t>ảnh</a:t>
            </a:r>
            <a:r>
              <a:rPr lang="en-US" sz="2217" dirty="0">
                <a:solidFill>
                  <a:srgbClr val="221716"/>
                </a:solidFill>
                <a:latin typeface="Glacial Indifference"/>
              </a:rPr>
              <a:t> </a:t>
            </a:r>
            <a:r>
              <a:rPr lang="en-US" sz="2217" dirty="0" err="1">
                <a:solidFill>
                  <a:srgbClr val="221716"/>
                </a:solidFill>
                <a:latin typeface="Glacial Indifference"/>
              </a:rPr>
              <a:t>quân</a:t>
            </a:r>
            <a:r>
              <a:rPr lang="en-US" sz="2217" dirty="0">
                <a:solidFill>
                  <a:srgbClr val="221716"/>
                </a:solidFill>
                <a:latin typeface="Glacial Indifference"/>
              </a:rPr>
              <a:t> </a:t>
            </a:r>
            <a:r>
              <a:rPr lang="en-US" sz="2217" dirty="0" err="1">
                <a:solidFill>
                  <a:srgbClr val="221716"/>
                </a:solidFill>
                <a:latin typeface="Glacial Indifference"/>
              </a:rPr>
              <a:t>cờ,ảnh</a:t>
            </a:r>
            <a:r>
              <a:rPr lang="en-US" sz="2217" dirty="0">
                <a:solidFill>
                  <a:srgbClr val="221716"/>
                </a:solidFill>
                <a:latin typeface="Glacial Indifference"/>
              </a:rPr>
              <a:t> </a:t>
            </a:r>
            <a:r>
              <a:rPr lang="en-US" sz="2217" dirty="0" err="1">
                <a:solidFill>
                  <a:srgbClr val="221716"/>
                </a:solidFill>
                <a:latin typeface="Glacial Indifference"/>
              </a:rPr>
              <a:t>nút</a:t>
            </a:r>
            <a:r>
              <a:rPr lang="en-US" sz="2217" dirty="0">
                <a:solidFill>
                  <a:srgbClr val="221716"/>
                </a:solidFill>
                <a:latin typeface="Glacial Indifference"/>
              </a:rPr>
              <a:t>,….</a:t>
            </a:r>
            <a:r>
              <a:rPr lang="en-US" sz="2217" dirty="0" err="1">
                <a:solidFill>
                  <a:srgbClr val="221716"/>
                </a:solidFill>
                <a:latin typeface="Glacial Indifference"/>
              </a:rPr>
              <a:t>đơn</a:t>
            </a:r>
            <a:r>
              <a:rPr lang="en-US" sz="2217" dirty="0">
                <a:solidFill>
                  <a:srgbClr val="221716"/>
                </a:solidFill>
                <a:latin typeface="Glacial Indifference"/>
              </a:rPr>
              <a:t> </a:t>
            </a:r>
            <a:r>
              <a:rPr lang="en-US" sz="2217" dirty="0" err="1">
                <a:solidFill>
                  <a:srgbClr val="221716"/>
                </a:solidFill>
                <a:latin typeface="Glacial Indifference"/>
              </a:rPr>
              <a:t>giản</a:t>
            </a:r>
            <a:r>
              <a:rPr lang="en-US" sz="2217" dirty="0">
                <a:solidFill>
                  <a:srgbClr val="221716"/>
                </a:solidFill>
                <a:latin typeface="Glacial Indifference"/>
              </a:rPr>
              <a:t>, </a:t>
            </a:r>
            <a:r>
              <a:rPr lang="en-US" sz="2217" dirty="0" err="1">
                <a:solidFill>
                  <a:srgbClr val="221716"/>
                </a:solidFill>
                <a:latin typeface="Glacial Indifference"/>
              </a:rPr>
              <a:t>dễ</a:t>
            </a:r>
            <a:r>
              <a:rPr lang="en-US" sz="2217" dirty="0">
                <a:solidFill>
                  <a:srgbClr val="221716"/>
                </a:solidFill>
                <a:latin typeface="Glacial Indifference"/>
              </a:rPr>
              <a:t> </a:t>
            </a:r>
            <a:r>
              <a:rPr lang="en-US" sz="2217" dirty="0" err="1">
                <a:solidFill>
                  <a:srgbClr val="221716"/>
                </a:solidFill>
                <a:latin typeface="Glacial Indifference"/>
              </a:rPr>
              <a:t>nhìn</a:t>
            </a:r>
            <a:r>
              <a:rPr lang="en-US" sz="2217" dirty="0">
                <a:solidFill>
                  <a:srgbClr val="221716"/>
                </a:solidFill>
                <a:latin typeface="Glacial Indifference"/>
              </a:rPr>
              <a:t>.</a:t>
            </a:r>
          </a:p>
          <a:p>
            <a:pPr>
              <a:lnSpc>
                <a:spcPts val="3370"/>
              </a:lnSpc>
            </a:pPr>
            <a:r>
              <a:rPr lang="en-US" sz="2217" dirty="0">
                <a:solidFill>
                  <a:srgbClr val="221716"/>
                </a:solidFill>
                <a:latin typeface="Glacial Indifference"/>
              </a:rPr>
              <a:t>3)Sinh </a:t>
            </a:r>
            <a:r>
              <a:rPr lang="en-US" sz="2217" dirty="0" err="1">
                <a:solidFill>
                  <a:srgbClr val="221716"/>
                </a:solidFill>
                <a:latin typeface="Glacial Indifference"/>
              </a:rPr>
              <a:t>động:có</a:t>
            </a:r>
            <a:r>
              <a:rPr lang="en-US" sz="2217" dirty="0">
                <a:solidFill>
                  <a:srgbClr val="221716"/>
                </a:solidFill>
                <a:latin typeface="Glacial Indifference"/>
              </a:rPr>
              <a:t> </a:t>
            </a:r>
            <a:r>
              <a:rPr lang="en-US" sz="2217" dirty="0" err="1">
                <a:solidFill>
                  <a:srgbClr val="221716"/>
                </a:solidFill>
                <a:latin typeface="Glacial Indifference"/>
              </a:rPr>
              <a:t>âm</a:t>
            </a:r>
            <a:r>
              <a:rPr lang="en-US" sz="2217" dirty="0">
                <a:solidFill>
                  <a:srgbClr val="221716"/>
                </a:solidFill>
                <a:latin typeface="Glacial Indifference"/>
              </a:rPr>
              <a:t> </a:t>
            </a:r>
            <a:r>
              <a:rPr lang="en-US" sz="2217" dirty="0" err="1">
                <a:solidFill>
                  <a:srgbClr val="221716"/>
                </a:solidFill>
                <a:latin typeface="Glacial Indifference"/>
              </a:rPr>
              <a:t>thanh</a:t>
            </a:r>
            <a:r>
              <a:rPr lang="en-US" sz="2217" dirty="0">
                <a:solidFill>
                  <a:srgbClr val="221716"/>
                </a:solidFill>
                <a:latin typeface="Glacial Indifference"/>
              </a:rPr>
              <a:t> </a:t>
            </a:r>
            <a:r>
              <a:rPr lang="en-US" sz="2217" dirty="0" err="1">
                <a:solidFill>
                  <a:srgbClr val="221716"/>
                </a:solidFill>
                <a:latin typeface="Glacial Indifference"/>
              </a:rPr>
              <a:t>nước</a:t>
            </a:r>
            <a:r>
              <a:rPr lang="en-US" sz="2217" dirty="0">
                <a:solidFill>
                  <a:srgbClr val="221716"/>
                </a:solidFill>
                <a:latin typeface="Glacial Indifference"/>
              </a:rPr>
              <a:t> </a:t>
            </a:r>
            <a:r>
              <a:rPr lang="en-US" sz="2217" dirty="0" err="1">
                <a:solidFill>
                  <a:srgbClr val="221716"/>
                </a:solidFill>
                <a:latin typeface="Glacial Indifference"/>
              </a:rPr>
              <a:t>đi</a:t>
            </a:r>
            <a:r>
              <a:rPr lang="en-US" sz="2217" dirty="0">
                <a:solidFill>
                  <a:srgbClr val="221716"/>
                </a:solidFill>
                <a:latin typeface="Glacial Indifference"/>
              </a:rPr>
              <a:t> </a:t>
            </a:r>
            <a:r>
              <a:rPr lang="en-US" sz="2217" dirty="0" err="1">
                <a:solidFill>
                  <a:srgbClr val="221716"/>
                </a:solidFill>
                <a:latin typeface="Glacial Indifference"/>
              </a:rPr>
              <a:t>trong</a:t>
            </a:r>
            <a:r>
              <a:rPr lang="en-US" sz="2217" dirty="0">
                <a:solidFill>
                  <a:srgbClr val="221716"/>
                </a:solidFill>
                <a:latin typeface="Glacial Indifference"/>
              </a:rPr>
              <a:t> </a:t>
            </a:r>
            <a:r>
              <a:rPr lang="en-US" sz="2217" dirty="0" err="1">
                <a:solidFill>
                  <a:srgbClr val="221716"/>
                </a:solidFill>
                <a:latin typeface="Glacial Indifference"/>
              </a:rPr>
              <a:t>khi</a:t>
            </a:r>
            <a:r>
              <a:rPr lang="en-US" sz="2217" dirty="0">
                <a:solidFill>
                  <a:srgbClr val="221716"/>
                </a:solidFill>
                <a:latin typeface="Glacial Indifference"/>
              </a:rPr>
              <a:t> </a:t>
            </a:r>
            <a:r>
              <a:rPr lang="en-US" sz="2217" dirty="0" err="1">
                <a:solidFill>
                  <a:srgbClr val="221716"/>
                </a:solidFill>
                <a:latin typeface="Glacial Indifference"/>
              </a:rPr>
              <a:t>chơi</a:t>
            </a:r>
            <a:r>
              <a:rPr lang="en-US" sz="2217" dirty="0">
                <a:solidFill>
                  <a:srgbClr val="221716"/>
                </a:solidFill>
                <a:latin typeface="Glacial Indifference"/>
              </a:rPr>
              <a:t>.</a:t>
            </a:r>
          </a:p>
          <a:p>
            <a:pPr>
              <a:lnSpc>
                <a:spcPts val="3370"/>
              </a:lnSpc>
            </a:pPr>
            <a:r>
              <a:rPr lang="en-US" sz="2217" dirty="0">
                <a:solidFill>
                  <a:srgbClr val="221716"/>
                </a:solidFill>
                <a:latin typeface="Glacial Indifference"/>
              </a:rPr>
              <a:t>4)Giao </a:t>
            </a:r>
            <a:r>
              <a:rPr lang="en-US" sz="2217" dirty="0" err="1">
                <a:solidFill>
                  <a:srgbClr val="221716"/>
                </a:solidFill>
                <a:latin typeface="Glacial Indifference"/>
              </a:rPr>
              <a:t>diện</a:t>
            </a:r>
            <a:r>
              <a:rPr lang="en-US" sz="2217" dirty="0">
                <a:solidFill>
                  <a:srgbClr val="221716"/>
                </a:solidFill>
                <a:latin typeface="Glacial Indifference"/>
              </a:rPr>
              <a:t>:</a:t>
            </a:r>
          </a:p>
          <a:p>
            <a:pPr marL="478733" lvl="1" indent="-239366">
              <a:lnSpc>
                <a:spcPts val="3370"/>
              </a:lnSpc>
              <a:buFont typeface="Arial"/>
              <a:buChar char="•"/>
            </a:pPr>
            <a:r>
              <a:rPr lang="en-US" sz="2217" dirty="0">
                <a:solidFill>
                  <a:srgbClr val="221716"/>
                </a:solidFill>
                <a:latin typeface="Glacial Indifference"/>
              </a:rPr>
              <a:t>Giao </a:t>
            </a:r>
            <a:r>
              <a:rPr lang="en-US" sz="2217" dirty="0" err="1">
                <a:solidFill>
                  <a:srgbClr val="221716"/>
                </a:solidFill>
                <a:latin typeface="Glacial Indifference"/>
              </a:rPr>
              <a:t>diện</a:t>
            </a:r>
            <a:r>
              <a:rPr lang="en-US" sz="2217" dirty="0">
                <a:solidFill>
                  <a:srgbClr val="221716"/>
                </a:solidFill>
                <a:latin typeface="Glacial Indifference"/>
              </a:rPr>
              <a:t> </a:t>
            </a:r>
            <a:r>
              <a:rPr lang="en-US" sz="2217" dirty="0" err="1">
                <a:solidFill>
                  <a:srgbClr val="221716"/>
                </a:solidFill>
                <a:latin typeface="Glacial Indifference"/>
              </a:rPr>
              <a:t>chính</a:t>
            </a:r>
            <a:r>
              <a:rPr lang="en-US" sz="2217" dirty="0">
                <a:solidFill>
                  <a:srgbClr val="221716"/>
                </a:solidFill>
                <a:latin typeface="Glacial Indifference"/>
              </a:rPr>
              <a:t>:</a:t>
            </a:r>
          </a:p>
          <a:p>
            <a:pPr>
              <a:lnSpc>
                <a:spcPts val="3370"/>
              </a:lnSpc>
            </a:pPr>
            <a:r>
              <a:rPr lang="en-US" sz="2217" dirty="0">
                <a:solidFill>
                  <a:srgbClr val="221716"/>
                </a:solidFill>
                <a:latin typeface="Glacial Indifference"/>
              </a:rPr>
              <a:t> </a:t>
            </a:r>
            <a:r>
              <a:rPr lang="en-US" sz="2217" dirty="0" err="1">
                <a:solidFill>
                  <a:srgbClr val="221716"/>
                </a:solidFill>
                <a:latin typeface="Glacial Indifference"/>
              </a:rPr>
              <a:t>Hiện</a:t>
            </a:r>
            <a:r>
              <a:rPr lang="en-US" sz="2217" dirty="0">
                <a:solidFill>
                  <a:srgbClr val="221716"/>
                </a:solidFill>
                <a:latin typeface="Glacial Indifference"/>
              </a:rPr>
              <a:t> </a:t>
            </a:r>
            <a:r>
              <a:rPr lang="en-US" sz="2217" dirty="0" err="1">
                <a:solidFill>
                  <a:srgbClr val="221716"/>
                </a:solidFill>
                <a:latin typeface="Glacial Indifference"/>
              </a:rPr>
              <a:t>bàn</a:t>
            </a:r>
            <a:r>
              <a:rPr lang="en-US" sz="2217" dirty="0">
                <a:solidFill>
                  <a:srgbClr val="221716"/>
                </a:solidFill>
                <a:latin typeface="Glacial Indifference"/>
              </a:rPr>
              <a:t> </a:t>
            </a:r>
            <a:r>
              <a:rPr lang="en-US" sz="2217" dirty="0" err="1">
                <a:solidFill>
                  <a:srgbClr val="221716"/>
                </a:solidFill>
                <a:latin typeface="Glacial Indifference"/>
              </a:rPr>
              <a:t>cờ</a:t>
            </a:r>
            <a:r>
              <a:rPr lang="en-US" sz="2217" dirty="0">
                <a:solidFill>
                  <a:srgbClr val="221716"/>
                </a:solidFill>
                <a:latin typeface="Glacial Indifference"/>
              </a:rPr>
              <a:t> :</a:t>
            </a:r>
            <a:r>
              <a:rPr lang="en-US" sz="2217" dirty="0" err="1">
                <a:solidFill>
                  <a:srgbClr val="221716"/>
                </a:solidFill>
                <a:latin typeface="Glacial Indifference"/>
              </a:rPr>
              <a:t>bàn</a:t>
            </a:r>
            <a:r>
              <a:rPr lang="en-US" sz="2217" dirty="0">
                <a:solidFill>
                  <a:srgbClr val="221716"/>
                </a:solidFill>
                <a:latin typeface="Glacial Indifference"/>
              </a:rPr>
              <a:t> </a:t>
            </a:r>
            <a:r>
              <a:rPr lang="en-US" sz="2217" dirty="0" err="1">
                <a:solidFill>
                  <a:srgbClr val="221716"/>
                </a:solidFill>
                <a:latin typeface="Glacial Indifference"/>
              </a:rPr>
              <a:t>cờ</a:t>
            </a:r>
            <a:r>
              <a:rPr lang="en-US" sz="2217" dirty="0">
                <a:solidFill>
                  <a:srgbClr val="221716"/>
                </a:solidFill>
                <a:latin typeface="Glacial Indifference"/>
              </a:rPr>
              <a:t> </a:t>
            </a:r>
            <a:r>
              <a:rPr lang="en-US" sz="2217" dirty="0" err="1">
                <a:solidFill>
                  <a:srgbClr val="221716"/>
                </a:solidFill>
                <a:latin typeface="Glacial Indifference"/>
              </a:rPr>
              <a:t>gồm</a:t>
            </a:r>
            <a:r>
              <a:rPr lang="en-US" sz="2217" dirty="0">
                <a:solidFill>
                  <a:srgbClr val="221716"/>
                </a:solidFill>
                <a:latin typeface="Glacial Indifference"/>
              </a:rPr>
              <a:t> 600 ô chia </a:t>
            </a:r>
            <a:r>
              <a:rPr lang="en-US" sz="2217" dirty="0" err="1">
                <a:solidFill>
                  <a:srgbClr val="221716"/>
                </a:solidFill>
                <a:latin typeface="Glacial Indifference"/>
              </a:rPr>
              <a:t>làm</a:t>
            </a:r>
            <a:r>
              <a:rPr lang="en-US" sz="2217" dirty="0">
                <a:solidFill>
                  <a:srgbClr val="221716"/>
                </a:solidFill>
                <a:latin typeface="Glacial Indifference"/>
              </a:rPr>
              <a:t> 20 </a:t>
            </a:r>
            <a:r>
              <a:rPr lang="en-US" sz="2217" dirty="0" err="1">
                <a:solidFill>
                  <a:srgbClr val="221716"/>
                </a:solidFill>
                <a:latin typeface="Glacial Indifference"/>
              </a:rPr>
              <a:t>hàng</a:t>
            </a:r>
            <a:r>
              <a:rPr lang="en-US" sz="2217" dirty="0">
                <a:solidFill>
                  <a:srgbClr val="221716"/>
                </a:solidFill>
                <a:latin typeface="Glacial Indifference"/>
              </a:rPr>
              <a:t> </a:t>
            </a:r>
            <a:r>
              <a:rPr lang="en-US" sz="2217" dirty="0" err="1">
                <a:solidFill>
                  <a:srgbClr val="221716"/>
                </a:solidFill>
                <a:latin typeface="Glacial Indifference"/>
              </a:rPr>
              <a:t>dọc</a:t>
            </a:r>
            <a:r>
              <a:rPr lang="en-US" sz="2217" dirty="0">
                <a:solidFill>
                  <a:srgbClr val="221716"/>
                </a:solidFill>
                <a:latin typeface="Glacial Indifference"/>
              </a:rPr>
              <a:t> </a:t>
            </a:r>
            <a:r>
              <a:rPr lang="en-US" sz="2217" dirty="0" err="1">
                <a:solidFill>
                  <a:srgbClr val="221716"/>
                </a:solidFill>
                <a:latin typeface="Glacial Indifference"/>
              </a:rPr>
              <a:t>và</a:t>
            </a:r>
            <a:r>
              <a:rPr lang="en-US" sz="2217" dirty="0">
                <a:solidFill>
                  <a:srgbClr val="221716"/>
                </a:solidFill>
                <a:latin typeface="Glacial Indifference"/>
              </a:rPr>
              <a:t> 30 </a:t>
            </a:r>
            <a:r>
              <a:rPr lang="en-US" sz="2217" dirty="0" err="1">
                <a:solidFill>
                  <a:srgbClr val="221716"/>
                </a:solidFill>
                <a:latin typeface="Glacial Indifference"/>
              </a:rPr>
              <a:t>hàng</a:t>
            </a:r>
            <a:r>
              <a:rPr lang="en-US" sz="2217" dirty="0">
                <a:solidFill>
                  <a:srgbClr val="221716"/>
                </a:solidFill>
                <a:latin typeface="Glacial Indifference"/>
              </a:rPr>
              <a:t> </a:t>
            </a:r>
            <a:r>
              <a:rPr lang="en-US" sz="2217" dirty="0" err="1">
                <a:solidFill>
                  <a:srgbClr val="221716"/>
                </a:solidFill>
                <a:latin typeface="Glacial Indifference"/>
              </a:rPr>
              <a:t>ngang</a:t>
            </a:r>
            <a:r>
              <a:rPr lang="en-US" sz="2217" dirty="0">
                <a:solidFill>
                  <a:srgbClr val="221716"/>
                </a:solidFill>
                <a:latin typeface="Glacial Indifference"/>
              </a:rPr>
              <a:t>( </a:t>
            </a:r>
            <a:r>
              <a:rPr lang="en-US" sz="2217" dirty="0" err="1">
                <a:solidFill>
                  <a:srgbClr val="221716"/>
                </a:solidFill>
                <a:latin typeface="Glacial Indifference"/>
              </a:rPr>
              <a:t>mỗi</a:t>
            </a:r>
            <a:r>
              <a:rPr lang="en-US" sz="2217" dirty="0">
                <a:solidFill>
                  <a:srgbClr val="221716"/>
                </a:solidFill>
                <a:latin typeface="Glacial Indifference"/>
              </a:rPr>
              <a:t> </a:t>
            </a:r>
            <a:r>
              <a:rPr lang="en-US" sz="2217" dirty="0" err="1">
                <a:solidFill>
                  <a:srgbClr val="221716"/>
                </a:solidFill>
                <a:latin typeface="Glacial Indifference"/>
              </a:rPr>
              <a:t>hàng</a:t>
            </a:r>
            <a:r>
              <a:rPr lang="en-US" sz="2217" dirty="0">
                <a:solidFill>
                  <a:srgbClr val="221716"/>
                </a:solidFill>
                <a:latin typeface="Glacial Indifference"/>
              </a:rPr>
              <a:t> </a:t>
            </a:r>
            <a:r>
              <a:rPr lang="en-US" sz="2217" dirty="0" err="1">
                <a:solidFill>
                  <a:srgbClr val="221716"/>
                </a:solidFill>
                <a:latin typeface="Glacial Indifference"/>
              </a:rPr>
              <a:t>gồm</a:t>
            </a:r>
            <a:r>
              <a:rPr lang="en-US" sz="2217" dirty="0">
                <a:solidFill>
                  <a:srgbClr val="221716"/>
                </a:solidFill>
                <a:latin typeface="Glacial Indifference"/>
              </a:rPr>
              <a:t> 30 ô </a:t>
            </a:r>
            <a:r>
              <a:rPr lang="en-US" sz="2217" dirty="0" err="1">
                <a:solidFill>
                  <a:srgbClr val="221716"/>
                </a:solidFill>
                <a:latin typeface="Glacial Indifference"/>
              </a:rPr>
              <a:t>vuông</a:t>
            </a:r>
            <a:r>
              <a:rPr lang="en-US" sz="2217" dirty="0">
                <a:solidFill>
                  <a:srgbClr val="221716"/>
                </a:solidFill>
                <a:latin typeface="Glacial Indifference"/>
              </a:rPr>
              <a:t> </a:t>
            </a:r>
            <a:r>
              <a:rPr lang="en-US" sz="2217" dirty="0" err="1">
                <a:solidFill>
                  <a:srgbClr val="221716"/>
                </a:solidFill>
                <a:latin typeface="Glacial Indifference"/>
              </a:rPr>
              <a:t>liên</a:t>
            </a:r>
            <a:r>
              <a:rPr lang="en-US" sz="2217" dirty="0">
                <a:solidFill>
                  <a:srgbClr val="221716"/>
                </a:solidFill>
                <a:latin typeface="Glacial Indifference"/>
              </a:rPr>
              <a:t> </a:t>
            </a:r>
            <a:r>
              <a:rPr lang="en-US" sz="2217" dirty="0" err="1">
                <a:solidFill>
                  <a:srgbClr val="221716"/>
                </a:solidFill>
                <a:latin typeface="Glacial Indifference"/>
              </a:rPr>
              <a:t>tiếp</a:t>
            </a:r>
            <a:r>
              <a:rPr lang="en-US" sz="2217" dirty="0">
                <a:solidFill>
                  <a:srgbClr val="221716"/>
                </a:solidFill>
                <a:latin typeface="Glacial Indifference"/>
              </a:rPr>
              <a:t> </a:t>
            </a:r>
            <a:r>
              <a:rPr lang="en-US" sz="2217" dirty="0" err="1">
                <a:solidFill>
                  <a:srgbClr val="221716"/>
                </a:solidFill>
                <a:latin typeface="Glacial Indifference"/>
              </a:rPr>
              <a:t>nhau</a:t>
            </a:r>
            <a:r>
              <a:rPr lang="en-US" sz="2217" dirty="0">
                <a:solidFill>
                  <a:srgbClr val="221716"/>
                </a:solidFill>
                <a:latin typeface="Glacial Indifference"/>
              </a:rPr>
              <a:t>, </a:t>
            </a:r>
            <a:r>
              <a:rPr lang="en-US" sz="2217" dirty="0" err="1">
                <a:solidFill>
                  <a:srgbClr val="221716"/>
                </a:solidFill>
                <a:latin typeface="Glacial Indifference"/>
              </a:rPr>
              <a:t>thẳng</a:t>
            </a:r>
            <a:r>
              <a:rPr lang="en-US" sz="2217" dirty="0">
                <a:solidFill>
                  <a:srgbClr val="221716"/>
                </a:solidFill>
                <a:latin typeface="Glacial Indifference"/>
              </a:rPr>
              <a:t> </a:t>
            </a:r>
            <a:r>
              <a:rPr lang="en-US" sz="2217" dirty="0" err="1">
                <a:solidFill>
                  <a:srgbClr val="221716"/>
                </a:solidFill>
                <a:latin typeface="Glacial Indifference"/>
              </a:rPr>
              <a:t>hàng</a:t>
            </a:r>
            <a:r>
              <a:rPr lang="en-US" sz="2217" dirty="0">
                <a:solidFill>
                  <a:srgbClr val="221716"/>
                </a:solidFill>
                <a:latin typeface="Glacial Indifference"/>
              </a:rPr>
              <a:t> 1 ô </a:t>
            </a:r>
            <a:r>
              <a:rPr lang="en-US" sz="2217" dirty="0" err="1">
                <a:solidFill>
                  <a:srgbClr val="221716"/>
                </a:solidFill>
                <a:latin typeface="Glacial Indifference"/>
              </a:rPr>
              <a:t>vuông</a:t>
            </a:r>
            <a:r>
              <a:rPr lang="en-US" sz="2217" dirty="0">
                <a:solidFill>
                  <a:srgbClr val="221716"/>
                </a:solidFill>
                <a:latin typeface="Glacial Indifference"/>
              </a:rPr>
              <a:t> = 30 </a:t>
            </a:r>
            <a:r>
              <a:rPr lang="en-US" sz="2217" dirty="0" err="1">
                <a:solidFill>
                  <a:srgbClr val="221716"/>
                </a:solidFill>
                <a:latin typeface="Glacial Indifference"/>
              </a:rPr>
              <a:t>px</a:t>
            </a:r>
            <a:r>
              <a:rPr lang="en-US" sz="2217" dirty="0">
                <a:solidFill>
                  <a:srgbClr val="221716"/>
                </a:solidFill>
                <a:latin typeface="Glacial Indifference"/>
              </a:rPr>
              <a:t>. )</a:t>
            </a:r>
          </a:p>
          <a:p>
            <a:pPr>
              <a:lnSpc>
                <a:spcPts val="3370"/>
              </a:lnSpc>
            </a:pPr>
            <a:r>
              <a:rPr lang="en-US" sz="2217" dirty="0">
                <a:solidFill>
                  <a:srgbClr val="221716"/>
                </a:solidFill>
                <a:latin typeface="Glacial Indifference"/>
              </a:rPr>
              <a:t> </a:t>
            </a:r>
            <a:r>
              <a:rPr lang="en-US" sz="2217" dirty="0" err="1">
                <a:solidFill>
                  <a:srgbClr val="221716"/>
                </a:solidFill>
                <a:latin typeface="Glacial Indifference"/>
              </a:rPr>
              <a:t>Bên</a:t>
            </a:r>
            <a:r>
              <a:rPr lang="en-US" sz="2217" dirty="0">
                <a:solidFill>
                  <a:srgbClr val="221716"/>
                </a:solidFill>
                <a:latin typeface="Glacial Indifference"/>
              </a:rPr>
              <a:t> </a:t>
            </a:r>
            <a:r>
              <a:rPr lang="en-US" sz="2217" dirty="0" err="1">
                <a:solidFill>
                  <a:srgbClr val="221716"/>
                </a:solidFill>
                <a:latin typeface="Glacial Indifference"/>
              </a:rPr>
              <a:t>cạnh</a:t>
            </a:r>
            <a:r>
              <a:rPr lang="en-US" sz="2217" dirty="0">
                <a:solidFill>
                  <a:srgbClr val="221716"/>
                </a:solidFill>
                <a:latin typeface="Glacial Indifference"/>
              </a:rPr>
              <a:t> </a:t>
            </a:r>
            <a:r>
              <a:rPr lang="en-US" sz="2217" dirty="0" err="1">
                <a:solidFill>
                  <a:srgbClr val="221716"/>
                </a:solidFill>
                <a:latin typeface="Glacial Indifference"/>
              </a:rPr>
              <a:t>giao</a:t>
            </a:r>
            <a:r>
              <a:rPr lang="en-US" sz="2217" dirty="0">
                <a:solidFill>
                  <a:srgbClr val="221716"/>
                </a:solidFill>
                <a:latin typeface="Glacial Indifference"/>
              </a:rPr>
              <a:t> </a:t>
            </a:r>
            <a:r>
              <a:rPr lang="en-US" sz="2217" dirty="0" err="1">
                <a:solidFill>
                  <a:srgbClr val="221716"/>
                </a:solidFill>
                <a:latin typeface="Glacial Indifference"/>
              </a:rPr>
              <a:t>diện</a:t>
            </a:r>
            <a:r>
              <a:rPr lang="en-US" sz="2217" dirty="0">
                <a:solidFill>
                  <a:srgbClr val="221716"/>
                </a:solidFill>
                <a:latin typeface="Glacial Indifference"/>
              </a:rPr>
              <a:t> </a:t>
            </a:r>
            <a:r>
              <a:rPr lang="en-US" sz="2217" dirty="0" err="1">
                <a:solidFill>
                  <a:srgbClr val="221716"/>
                </a:solidFill>
                <a:latin typeface="Glacial Indifference"/>
              </a:rPr>
              <a:t>chính</a:t>
            </a:r>
            <a:r>
              <a:rPr lang="en-US" sz="2217" dirty="0">
                <a:solidFill>
                  <a:srgbClr val="221716"/>
                </a:solidFill>
                <a:latin typeface="Glacial Indifference"/>
              </a:rPr>
              <a:t> </a:t>
            </a:r>
            <a:r>
              <a:rPr lang="en-US" sz="2217" dirty="0" err="1">
                <a:solidFill>
                  <a:srgbClr val="221716"/>
                </a:solidFill>
                <a:latin typeface="Glacial Indifference"/>
              </a:rPr>
              <a:t>là</a:t>
            </a:r>
            <a:r>
              <a:rPr lang="en-US" sz="2217" dirty="0">
                <a:solidFill>
                  <a:srgbClr val="221716"/>
                </a:solidFill>
                <a:latin typeface="Glacial Indifference"/>
              </a:rPr>
              <a:t> </a:t>
            </a:r>
            <a:r>
              <a:rPr lang="en-US" sz="2217" dirty="0" err="1">
                <a:solidFill>
                  <a:srgbClr val="221716"/>
                </a:solidFill>
                <a:latin typeface="Glacial Indifference"/>
              </a:rPr>
              <a:t>bàn</a:t>
            </a:r>
            <a:r>
              <a:rPr lang="en-US" sz="2217" dirty="0">
                <a:solidFill>
                  <a:srgbClr val="221716"/>
                </a:solidFill>
                <a:latin typeface="Glacial Indifference"/>
              </a:rPr>
              <a:t> </a:t>
            </a:r>
            <a:r>
              <a:rPr lang="en-US" sz="2217" dirty="0" err="1">
                <a:solidFill>
                  <a:srgbClr val="221716"/>
                </a:solidFill>
                <a:latin typeface="Glacial Indifference"/>
              </a:rPr>
              <a:t>cờ</a:t>
            </a:r>
            <a:r>
              <a:rPr lang="en-US" sz="2217" dirty="0">
                <a:solidFill>
                  <a:srgbClr val="221716"/>
                </a:solidFill>
                <a:latin typeface="Glacial Indifference"/>
              </a:rPr>
              <a:t>, </a:t>
            </a:r>
            <a:r>
              <a:rPr lang="en-US" sz="2217" dirty="0" err="1">
                <a:solidFill>
                  <a:srgbClr val="221716"/>
                </a:solidFill>
                <a:latin typeface="Glacial Indifference"/>
              </a:rPr>
              <a:t>cần</a:t>
            </a:r>
            <a:r>
              <a:rPr lang="en-US" sz="2217" dirty="0">
                <a:solidFill>
                  <a:srgbClr val="221716"/>
                </a:solidFill>
                <a:latin typeface="Glacial Indifference"/>
              </a:rPr>
              <a:t> </a:t>
            </a:r>
            <a:r>
              <a:rPr lang="en-US" sz="2217" dirty="0" err="1">
                <a:solidFill>
                  <a:srgbClr val="221716"/>
                </a:solidFill>
                <a:latin typeface="Glacial Indifference"/>
              </a:rPr>
              <a:t>hiển</a:t>
            </a:r>
            <a:r>
              <a:rPr lang="en-US" sz="2217" dirty="0">
                <a:solidFill>
                  <a:srgbClr val="221716"/>
                </a:solidFill>
                <a:latin typeface="Glacial Indifference"/>
              </a:rPr>
              <a:t> </a:t>
            </a:r>
            <a:r>
              <a:rPr lang="en-US" sz="2217" dirty="0" err="1">
                <a:solidFill>
                  <a:srgbClr val="221716"/>
                </a:solidFill>
                <a:latin typeface="Glacial Indifference"/>
              </a:rPr>
              <a:t>thị</a:t>
            </a:r>
            <a:r>
              <a:rPr lang="en-US" sz="2217" dirty="0">
                <a:solidFill>
                  <a:srgbClr val="221716"/>
                </a:solidFill>
                <a:latin typeface="Glacial Indifference"/>
              </a:rPr>
              <a:t> </a:t>
            </a:r>
            <a:r>
              <a:rPr lang="en-US" sz="2217" dirty="0" err="1">
                <a:solidFill>
                  <a:srgbClr val="221716"/>
                </a:solidFill>
                <a:latin typeface="Glacial Indifference"/>
              </a:rPr>
              <a:t>các</a:t>
            </a:r>
            <a:r>
              <a:rPr lang="en-US" sz="2217" dirty="0">
                <a:solidFill>
                  <a:srgbClr val="221716"/>
                </a:solidFill>
                <a:latin typeface="Glacial Indifference"/>
              </a:rPr>
              <a:t> </a:t>
            </a:r>
            <a:r>
              <a:rPr lang="en-US" sz="2217" dirty="0" err="1">
                <a:solidFill>
                  <a:srgbClr val="221716"/>
                </a:solidFill>
                <a:latin typeface="Glacial Indifference"/>
              </a:rPr>
              <a:t>chức</a:t>
            </a:r>
            <a:r>
              <a:rPr lang="en-US" sz="2217" dirty="0">
                <a:solidFill>
                  <a:srgbClr val="221716"/>
                </a:solidFill>
                <a:latin typeface="Glacial Indifference"/>
              </a:rPr>
              <a:t> </a:t>
            </a:r>
            <a:r>
              <a:rPr lang="en-US" sz="2217" dirty="0" err="1">
                <a:solidFill>
                  <a:srgbClr val="221716"/>
                </a:solidFill>
                <a:latin typeface="Glacial Indifference"/>
              </a:rPr>
              <a:t>năng</a:t>
            </a:r>
            <a:r>
              <a:rPr lang="en-US" sz="2217" dirty="0">
                <a:solidFill>
                  <a:srgbClr val="221716"/>
                </a:solidFill>
                <a:latin typeface="Glacial Indifference"/>
              </a:rPr>
              <a:t> </a:t>
            </a:r>
            <a:r>
              <a:rPr lang="en-US" sz="2217" dirty="0" err="1">
                <a:solidFill>
                  <a:srgbClr val="221716"/>
                </a:solidFill>
                <a:latin typeface="Glacial Indifference"/>
              </a:rPr>
              <a:t>để</a:t>
            </a:r>
            <a:r>
              <a:rPr lang="en-US" sz="2217" dirty="0">
                <a:solidFill>
                  <a:srgbClr val="221716"/>
                </a:solidFill>
                <a:latin typeface="Glacial Indifference"/>
              </a:rPr>
              <a:t> </a:t>
            </a:r>
            <a:r>
              <a:rPr lang="en-US" sz="2217" dirty="0" err="1">
                <a:solidFill>
                  <a:srgbClr val="221716"/>
                </a:solidFill>
                <a:latin typeface="Glacial Indifference"/>
              </a:rPr>
              <a:t>xử</a:t>
            </a:r>
            <a:r>
              <a:rPr lang="en-US" sz="2217" dirty="0">
                <a:solidFill>
                  <a:srgbClr val="221716"/>
                </a:solidFill>
                <a:latin typeface="Glacial Indifference"/>
              </a:rPr>
              <a:t> </a:t>
            </a:r>
            <a:r>
              <a:rPr lang="en-US" sz="2217" dirty="0" err="1">
                <a:solidFill>
                  <a:srgbClr val="221716"/>
                </a:solidFill>
                <a:latin typeface="Glacial Indifference"/>
              </a:rPr>
              <a:t>lí</a:t>
            </a:r>
            <a:r>
              <a:rPr lang="en-US" sz="2217" dirty="0">
                <a:solidFill>
                  <a:srgbClr val="221716"/>
                </a:solidFill>
                <a:latin typeface="Glacial Indifference"/>
              </a:rPr>
              <a:t> </a:t>
            </a:r>
            <a:r>
              <a:rPr lang="en-US" sz="2217" dirty="0" err="1">
                <a:solidFill>
                  <a:srgbClr val="221716"/>
                </a:solidFill>
                <a:latin typeface="Glacial Indifference"/>
              </a:rPr>
              <a:t>chương</a:t>
            </a:r>
            <a:r>
              <a:rPr lang="en-US" sz="2217" dirty="0">
                <a:solidFill>
                  <a:srgbClr val="221716"/>
                </a:solidFill>
                <a:latin typeface="Glacial Indifference"/>
              </a:rPr>
              <a:t> </a:t>
            </a:r>
            <a:r>
              <a:rPr lang="en-US" sz="2217" dirty="0" err="1">
                <a:solidFill>
                  <a:srgbClr val="221716"/>
                </a:solidFill>
                <a:latin typeface="Glacial Indifference"/>
              </a:rPr>
              <a:t>trình</a:t>
            </a:r>
            <a:r>
              <a:rPr lang="en-US" sz="2217" dirty="0">
                <a:solidFill>
                  <a:srgbClr val="221716"/>
                </a:solidFill>
                <a:latin typeface="Glacial Indifference"/>
              </a:rPr>
              <a:t> (</a:t>
            </a:r>
            <a:r>
              <a:rPr lang="en-US" sz="2217" dirty="0" err="1">
                <a:solidFill>
                  <a:srgbClr val="221716"/>
                </a:solidFill>
                <a:latin typeface="Glacial Indifference"/>
              </a:rPr>
              <a:t>ví</a:t>
            </a:r>
            <a:r>
              <a:rPr lang="en-US" sz="2217" dirty="0">
                <a:solidFill>
                  <a:srgbClr val="221716"/>
                </a:solidFill>
                <a:latin typeface="Glacial Indifference"/>
              </a:rPr>
              <a:t> </a:t>
            </a:r>
            <a:r>
              <a:rPr lang="en-US" sz="2217" dirty="0" err="1">
                <a:solidFill>
                  <a:srgbClr val="221716"/>
                </a:solidFill>
                <a:latin typeface="Glacial Indifference"/>
              </a:rPr>
              <a:t>dụ</a:t>
            </a:r>
            <a:r>
              <a:rPr lang="en-US" sz="2217" dirty="0">
                <a:solidFill>
                  <a:srgbClr val="221716"/>
                </a:solidFill>
                <a:latin typeface="Glacial Indifference"/>
              </a:rPr>
              <a:t>: 1 </a:t>
            </a:r>
            <a:r>
              <a:rPr lang="en-US" sz="2217" dirty="0" err="1">
                <a:solidFill>
                  <a:srgbClr val="221716"/>
                </a:solidFill>
                <a:latin typeface="Glacial Indifference"/>
              </a:rPr>
              <a:t>thanh</a:t>
            </a:r>
            <a:r>
              <a:rPr lang="en-US" sz="2217" dirty="0">
                <a:solidFill>
                  <a:srgbClr val="221716"/>
                </a:solidFill>
                <a:latin typeface="Glacial Indifference"/>
              </a:rPr>
              <a:t> Menu </a:t>
            </a:r>
            <a:r>
              <a:rPr lang="en-US" sz="2217" dirty="0" err="1">
                <a:solidFill>
                  <a:srgbClr val="221716"/>
                </a:solidFill>
                <a:latin typeface="Glacial Indifference"/>
              </a:rPr>
              <a:t>công</a:t>
            </a:r>
            <a:r>
              <a:rPr lang="en-US" sz="2217" dirty="0">
                <a:solidFill>
                  <a:srgbClr val="221716"/>
                </a:solidFill>
                <a:latin typeface="Glacial Indifference"/>
              </a:rPr>
              <a:t> </a:t>
            </a:r>
            <a:r>
              <a:rPr lang="en-US" sz="2217" dirty="0" err="1">
                <a:solidFill>
                  <a:srgbClr val="221716"/>
                </a:solidFill>
                <a:latin typeface="Glacial Indifference"/>
              </a:rPr>
              <a:t>cụ</a:t>
            </a:r>
            <a:r>
              <a:rPr lang="en-US" sz="2217" dirty="0">
                <a:solidFill>
                  <a:srgbClr val="221716"/>
                </a:solidFill>
                <a:latin typeface="Glacial Indifference"/>
              </a:rPr>
              <a:t> bao </a:t>
            </a:r>
            <a:r>
              <a:rPr lang="en-US" sz="2217" dirty="0" err="1">
                <a:solidFill>
                  <a:srgbClr val="221716"/>
                </a:solidFill>
                <a:latin typeface="Glacial Indifference"/>
              </a:rPr>
              <a:t>gồm</a:t>
            </a:r>
            <a:r>
              <a:rPr lang="en-US" sz="2217" dirty="0">
                <a:solidFill>
                  <a:srgbClr val="221716"/>
                </a:solidFill>
                <a:latin typeface="Glacial Indifference"/>
              </a:rPr>
              <a:t> </a:t>
            </a:r>
            <a:r>
              <a:rPr lang="en-US" sz="2217" dirty="0" err="1">
                <a:solidFill>
                  <a:srgbClr val="221716"/>
                </a:solidFill>
                <a:latin typeface="Glacial Indifference"/>
              </a:rPr>
              <a:t>tất</a:t>
            </a:r>
            <a:r>
              <a:rPr lang="en-US" sz="2217" dirty="0">
                <a:solidFill>
                  <a:srgbClr val="221716"/>
                </a:solidFill>
                <a:latin typeface="Glacial Indifference"/>
              </a:rPr>
              <a:t> </a:t>
            </a:r>
            <a:r>
              <a:rPr lang="en-US" sz="2217" dirty="0" err="1">
                <a:solidFill>
                  <a:srgbClr val="221716"/>
                </a:solidFill>
                <a:latin typeface="Glacial Indifference"/>
              </a:rPr>
              <a:t>cả</a:t>
            </a:r>
            <a:r>
              <a:rPr lang="en-US" sz="2217" dirty="0">
                <a:solidFill>
                  <a:srgbClr val="221716"/>
                </a:solidFill>
                <a:latin typeface="Glacial Indifference"/>
              </a:rPr>
              <a:t> </a:t>
            </a:r>
            <a:r>
              <a:rPr lang="en-US" sz="2217" dirty="0" err="1">
                <a:solidFill>
                  <a:srgbClr val="221716"/>
                </a:solidFill>
                <a:latin typeface="Glacial Indifference"/>
              </a:rPr>
              <a:t>các</a:t>
            </a:r>
            <a:r>
              <a:rPr lang="en-US" sz="2217" dirty="0">
                <a:solidFill>
                  <a:srgbClr val="221716"/>
                </a:solidFill>
                <a:latin typeface="Glacial Indifference"/>
              </a:rPr>
              <a:t> </a:t>
            </a:r>
            <a:r>
              <a:rPr lang="en-US" sz="2217" dirty="0" err="1">
                <a:solidFill>
                  <a:srgbClr val="221716"/>
                </a:solidFill>
                <a:latin typeface="Glacial Indifference"/>
              </a:rPr>
              <a:t>chức</a:t>
            </a:r>
            <a:r>
              <a:rPr lang="en-US" sz="2217" dirty="0">
                <a:solidFill>
                  <a:srgbClr val="221716"/>
                </a:solidFill>
                <a:latin typeface="Glacial Indifference"/>
              </a:rPr>
              <a:t> </a:t>
            </a:r>
            <a:r>
              <a:rPr lang="en-US" sz="2217" dirty="0" err="1">
                <a:solidFill>
                  <a:srgbClr val="221716"/>
                </a:solidFill>
                <a:latin typeface="Glacial Indifference"/>
              </a:rPr>
              <a:t>năng</a:t>
            </a:r>
            <a:r>
              <a:rPr lang="en-US" sz="2217" dirty="0">
                <a:solidFill>
                  <a:srgbClr val="221716"/>
                </a:solidFill>
                <a:latin typeface="Glacial Indifference"/>
              </a:rPr>
              <a:t> </a:t>
            </a:r>
            <a:r>
              <a:rPr lang="en-US" sz="2217" dirty="0" err="1">
                <a:solidFill>
                  <a:srgbClr val="221716"/>
                </a:solidFill>
                <a:latin typeface="Glacial Indifference"/>
              </a:rPr>
              <a:t>xử</a:t>
            </a:r>
            <a:r>
              <a:rPr lang="en-US" sz="2217" dirty="0">
                <a:solidFill>
                  <a:srgbClr val="221716"/>
                </a:solidFill>
                <a:latin typeface="Glacial Indifference"/>
              </a:rPr>
              <a:t> </a:t>
            </a:r>
            <a:r>
              <a:rPr lang="en-US" sz="2217" dirty="0" err="1">
                <a:solidFill>
                  <a:srgbClr val="221716"/>
                </a:solidFill>
                <a:latin typeface="Glacial Indifference"/>
              </a:rPr>
              <a:t>lí</a:t>
            </a:r>
            <a:r>
              <a:rPr lang="en-US" sz="2217" dirty="0">
                <a:solidFill>
                  <a:srgbClr val="221716"/>
                </a:solidFill>
                <a:latin typeface="Glacial Indifference"/>
              </a:rPr>
              <a:t> </a:t>
            </a:r>
            <a:r>
              <a:rPr lang="en-US" sz="2217" dirty="0" err="1">
                <a:solidFill>
                  <a:srgbClr val="221716"/>
                </a:solidFill>
                <a:latin typeface="Glacial Indifference"/>
              </a:rPr>
              <a:t>chương</a:t>
            </a:r>
            <a:r>
              <a:rPr lang="en-US" sz="2217" dirty="0">
                <a:solidFill>
                  <a:srgbClr val="221716"/>
                </a:solidFill>
                <a:latin typeface="Glacial Indifference"/>
              </a:rPr>
              <a:t> </a:t>
            </a:r>
            <a:r>
              <a:rPr lang="en-US" sz="2217" dirty="0" err="1">
                <a:solidFill>
                  <a:srgbClr val="221716"/>
                </a:solidFill>
                <a:latin typeface="Glacial Indifference"/>
              </a:rPr>
              <a:t>trình</a:t>
            </a:r>
            <a:r>
              <a:rPr lang="en-US" sz="2217" dirty="0">
                <a:solidFill>
                  <a:srgbClr val="221716"/>
                </a:solidFill>
                <a:latin typeface="Glacial Indifference"/>
              </a:rPr>
              <a:t>).Giao </a:t>
            </a:r>
            <a:r>
              <a:rPr lang="en-US" sz="2217" dirty="0" err="1">
                <a:solidFill>
                  <a:srgbClr val="221716"/>
                </a:solidFill>
                <a:latin typeface="Glacial Indifference"/>
              </a:rPr>
              <a:t>diện</a:t>
            </a:r>
            <a:r>
              <a:rPr lang="en-US" sz="2217" dirty="0">
                <a:solidFill>
                  <a:srgbClr val="221716"/>
                </a:solidFill>
                <a:latin typeface="Glacial Indifference"/>
              </a:rPr>
              <a:t> </a:t>
            </a:r>
            <a:r>
              <a:rPr lang="en-US" sz="2217" dirty="0" err="1">
                <a:solidFill>
                  <a:srgbClr val="221716"/>
                </a:solidFill>
                <a:latin typeface="Glacial Indifference"/>
              </a:rPr>
              <a:t>về</a:t>
            </a:r>
            <a:r>
              <a:rPr lang="en-US" sz="2217" dirty="0">
                <a:solidFill>
                  <a:srgbClr val="221716"/>
                </a:solidFill>
                <a:latin typeface="Glacial Indifference"/>
              </a:rPr>
              <a:t> </a:t>
            </a:r>
            <a:r>
              <a:rPr lang="en-US" sz="2217" dirty="0" err="1">
                <a:solidFill>
                  <a:srgbClr val="221716"/>
                </a:solidFill>
                <a:latin typeface="Glacial Indifference"/>
              </a:rPr>
              <a:t>bảng</a:t>
            </a:r>
            <a:r>
              <a:rPr lang="en-US" sz="2217" dirty="0">
                <a:solidFill>
                  <a:srgbClr val="221716"/>
                </a:solidFill>
                <a:latin typeface="Glacial Indifference"/>
              </a:rPr>
              <a:t> “</a:t>
            </a:r>
            <a:r>
              <a:rPr lang="en-US" sz="2217" dirty="0" err="1">
                <a:solidFill>
                  <a:srgbClr val="221716"/>
                </a:solidFill>
                <a:latin typeface="Glacial Indifference"/>
              </a:rPr>
              <a:t>Chức</a:t>
            </a:r>
            <a:r>
              <a:rPr lang="en-US" sz="2217" dirty="0">
                <a:solidFill>
                  <a:srgbClr val="221716"/>
                </a:solidFill>
                <a:latin typeface="Glacial Indifference"/>
              </a:rPr>
              <a:t> </a:t>
            </a:r>
            <a:r>
              <a:rPr lang="en-US" sz="2217" dirty="0" err="1">
                <a:solidFill>
                  <a:srgbClr val="221716"/>
                </a:solidFill>
                <a:latin typeface="Glacial Indifference"/>
              </a:rPr>
              <a:t>năng</a:t>
            </a:r>
            <a:r>
              <a:rPr lang="en-US" sz="2217" dirty="0">
                <a:solidFill>
                  <a:srgbClr val="221716"/>
                </a:solidFill>
                <a:latin typeface="Glacial Indifference"/>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3444" b="-13444"/>
            </a:stretch>
          </a:blipFill>
        </p:spPr>
        <p:txBody>
          <a:bodyPr/>
          <a:lstStyle/>
          <a:p>
            <a:endParaRPr lang="vi-VN"/>
          </a:p>
        </p:txBody>
      </p:sp>
      <p:sp>
        <p:nvSpPr>
          <p:cNvPr id="3" name="Freeform 3"/>
          <p:cNvSpPr/>
          <p:nvPr/>
        </p:nvSpPr>
        <p:spPr>
          <a:xfrm>
            <a:off x="1687977" y="1009204"/>
            <a:ext cx="14912046" cy="9879230"/>
          </a:xfrm>
          <a:custGeom>
            <a:avLst/>
            <a:gdLst/>
            <a:ahLst/>
            <a:cxnLst/>
            <a:rect l="l" t="t" r="r" b="b"/>
            <a:pathLst>
              <a:path w="14912046" h="9879230">
                <a:moveTo>
                  <a:pt x="0" y="0"/>
                </a:moveTo>
                <a:lnTo>
                  <a:pt x="14912046" y="0"/>
                </a:lnTo>
                <a:lnTo>
                  <a:pt x="14912046" y="9879231"/>
                </a:lnTo>
                <a:lnTo>
                  <a:pt x="0" y="98792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4" name="Freeform 4"/>
          <p:cNvSpPr/>
          <p:nvPr/>
        </p:nvSpPr>
        <p:spPr>
          <a:xfrm>
            <a:off x="15992334" y="1852661"/>
            <a:ext cx="3553418" cy="8192317"/>
          </a:xfrm>
          <a:custGeom>
            <a:avLst/>
            <a:gdLst/>
            <a:ahLst/>
            <a:cxnLst/>
            <a:rect l="l" t="t" r="r" b="b"/>
            <a:pathLst>
              <a:path w="3553418" h="8192317">
                <a:moveTo>
                  <a:pt x="0" y="0"/>
                </a:moveTo>
                <a:lnTo>
                  <a:pt x="3553417" y="0"/>
                </a:lnTo>
                <a:lnTo>
                  <a:pt x="3553417" y="8192317"/>
                </a:lnTo>
                <a:lnTo>
                  <a:pt x="0" y="81923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5" name="Freeform 5"/>
          <p:cNvSpPr/>
          <p:nvPr/>
        </p:nvSpPr>
        <p:spPr>
          <a:xfrm>
            <a:off x="14272676" y="8174700"/>
            <a:ext cx="4864423" cy="5803542"/>
          </a:xfrm>
          <a:custGeom>
            <a:avLst/>
            <a:gdLst/>
            <a:ahLst/>
            <a:cxnLst/>
            <a:rect l="l" t="t" r="r" b="b"/>
            <a:pathLst>
              <a:path w="4864423" h="5803542">
                <a:moveTo>
                  <a:pt x="0" y="0"/>
                </a:moveTo>
                <a:lnTo>
                  <a:pt x="4864423" y="0"/>
                </a:lnTo>
                <a:lnTo>
                  <a:pt x="4864423" y="5803542"/>
                </a:lnTo>
                <a:lnTo>
                  <a:pt x="0" y="580354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6" name="Freeform 6"/>
          <p:cNvSpPr/>
          <p:nvPr/>
        </p:nvSpPr>
        <p:spPr>
          <a:xfrm flipH="1">
            <a:off x="-1133041" y="1852661"/>
            <a:ext cx="3553418" cy="8192317"/>
          </a:xfrm>
          <a:custGeom>
            <a:avLst/>
            <a:gdLst/>
            <a:ahLst/>
            <a:cxnLst/>
            <a:rect l="l" t="t" r="r" b="b"/>
            <a:pathLst>
              <a:path w="3553418" h="8192317">
                <a:moveTo>
                  <a:pt x="3553417" y="0"/>
                </a:moveTo>
                <a:lnTo>
                  <a:pt x="0" y="0"/>
                </a:lnTo>
                <a:lnTo>
                  <a:pt x="0" y="8192317"/>
                </a:lnTo>
                <a:lnTo>
                  <a:pt x="3553417" y="8192317"/>
                </a:lnTo>
                <a:lnTo>
                  <a:pt x="3553417"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7" name="Freeform 7"/>
          <p:cNvSpPr/>
          <p:nvPr/>
        </p:nvSpPr>
        <p:spPr>
          <a:xfrm flipH="1">
            <a:off x="-697899" y="8376647"/>
            <a:ext cx="4864423" cy="5803542"/>
          </a:xfrm>
          <a:custGeom>
            <a:avLst/>
            <a:gdLst/>
            <a:ahLst/>
            <a:cxnLst/>
            <a:rect l="l" t="t" r="r" b="b"/>
            <a:pathLst>
              <a:path w="4864423" h="5803542">
                <a:moveTo>
                  <a:pt x="4864424" y="0"/>
                </a:moveTo>
                <a:lnTo>
                  <a:pt x="0" y="0"/>
                </a:lnTo>
                <a:lnTo>
                  <a:pt x="0" y="5803541"/>
                </a:lnTo>
                <a:lnTo>
                  <a:pt x="4864424" y="5803541"/>
                </a:lnTo>
                <a:lnTo>
                  <a:pt x="4864424"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8" name="Freeform 8"/>
          <p:cNvSpPr/>
          <p:nvPr/>
        </p:nvSpPr>
        <p:spPr>
          <a:xfrm>
            <a:off x="9591142" y="4059900"/>
            <a:ext cx="6401192" cy="4806713"/>
          </a:xfrm>
          <a:custGeom>
            <a:avLst/>
            <a:gdLst/>
            <a:ahLst/>
            <a:cxnLst/>
            <a:rect l="l" t="t" r="r" b="b"/>
            <a:pathLst>
              <a:path w="6401192" h="4806713">
                <a:moveTo>
                  <a:pt x="0" y="0"/>
                </a:moveTo>
                <a:lnTo>
                  <a:pt x="6401192" y="0"/>
                </a:lnTo>
                <a:lnTo>
                  <a:pt x="6401192" y="4806713"/>
                </a:lnTo>
                <a:lnTo>
                  <a:pt x="0" y="480671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9" name="Freeform 9"/>
          <p:cNvSpPr/>
          <p:nvPr/>
        </p:nvSpPr>
        <p:spPr>
          <a:xfrm>
            <a:off x="11168763" y="3413346"/>
            <a:ext cx="3591970" cy="1293109"/>
          </a:xfrm>
          <a:custGeom>
            <a:avLst/>
            <a:gdLst/>
            <a:ahLst/>
            <a:cxnLst/>
            <a:rect l="l" t="t" r="r" b="b"/>
            <a:pathLst>
              <a:path w="3591970" h="1293109">
                <a:moveTo>
                  <a:pt x="0" y="0"/>
                </a:moveTo>
                <a:lnTo>
                  <a:pt x="3591970" y="0"/>
                </a:lnTo>
                <a:lnTo>
                  <a:pt x="3591970" y="1293109"/>
                </a:lnTo>
                <a:lnTo>
                  <a:pt x="0" y="129310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sp>
        <p:nvSpPr>
          <p:cNvPr id="10" name="Freeform 10"/>
          <p:cNvSpPr/>
          <p:nvPr/>
        </p:nvSpPr>
        <p:spPr>
          <a:xfrm>
            <a:off x="10042140" y="4927359"/>
            <a:ext cx="5845215" cy="3247342"/>
          </a:xfrm>
          <a:custGeom>
            <a:avLst/>
            <a:gdLst/>
            <a:ahLst/>
            <a:cxnLst/>
            <a:rect l="l" t="t" r="r" b="b"/>
            <a:pathLst>
              <a:path w="5845215" h="3247342">
                <a:moveTo>
                  <a:pt x="0" y="0"/>
                </a:moveTo>
                <a:lnTo>
                  <a:pt x="5845215" y="0"/>
                </a:lnTo>
                <a:lnTo>
                  <a:pt x="5845215" y="3247341"/>
                </a:lnTo>
                <a:lnTo>
                  <a:pt x="0" y="3247341"/>
                </a:lnTo>
                <a:lnTo>
                  <a:pt x="0" y="0"/>
                </a:lnTo>
                <a:close/>
              </a:path>
            </a:pathLst>
          </a:custGeom>
          <a:blipFill>
            <a:blip r:embed="rId13"/>
            <a:stretch>
              <a:fillRect/>
            </a:stretch>
          </a:blipFill>
        </p:spPr>
        <p:txBody>
          <a:bodyPr/>
          <a:lstStyle/>
          <a:p>
            <a:endParaRPr lang="vi-VN"/>
          </a:p>
        </p:txBody>
      </p:sp>
      <p:sp>
        <p:nvSpPr>
          <p:cNvPr id="11" name="TextBox 11"/>
          <p:cNvSpPr txBox="1"/>
          <p:nvPr/>
        </p:nvSpPr>
        <p:spPr>
          <a:xfrm>
            <a:off x="-1271493" y="857051"/>
            <a:ext cx="10876036" cy="1705469"/>
          </a:xfrm>
          <a:prstGeom prst="rect">
            <a:avLst/>
          </a:prstGeom>
        </p:spPr>
        <p:txBody>
          <a:bodyPr lIns="0" tIns="0" rIns="0" bIns="0" rtlCol="0" anchor="t">
            <a:spAutoFit/>
          </a:bodyPr>
          <a:lstStyle/>
          <a:p>
            <a:pPr algn="ctr">
              <a:lnSpc>
                <a:spcPts val="14231"/>
              </a:lnSpc>
            </a:pPr>
            <a:r>
              <a:rPr lang="en-US" sz="9362">
                <a:solidFill>
                  <a:srgbClr val="221716"/>
                </a:solidFill>
                <a:latin typeface="Saira ExtraCondensed"/>
              </a:rPr>
              <a:t>LUẬT CHƠI</a:t>
            </a:r>
          </a:p>
        </p:txBody>
      </p:sp>
      <p:sp>
        <p:nvSpPr>
          <p:cNvPr id="12" name="TextBox 12"/>
          <p:cNvSpPr txBox="1"/>
          <p:nvPr/>
        </p:nvSpPr>
        <p:spPr>
          <a:xfrm>
            <a:off x="1734313" y="4458733"/>
            <a:ext cx="7747371" cy="3715967"/>
          </a:xfrm>
          <a:prstGeom prst="rect">
            <a:avLst/>
          </a:prstGeom>
        </p:spPr>
        <p:txBody>
          <a:bodyPr lIns="0" tIns="0" rIns="0" bIns="0" rtlCol="0" anchor="t">
            <a:spAutoFit/>
          </a:bodyPr>
          <a:lstStyle/>
          <a:p>
            <a:pPr>
              <a:lnSpc>
                <a:spcPts val="4931"/>
              </a:lnSpc>
            </a:pPr>
            <a:r>
              <a:rPr lang="en-US" sz="3244">
                <a:solidFill>
                  <a:srgbClr val="221716"/>
                </a:solidFill>
                <a:latin typeface="Glacial Indifference"/>
              </a:rPr>
              <a:t>game cờ caro sẽ được thể hiện dưới 2 ký tự tiêu biểu là X và O. Chính vì thế mà game này còn được gọi là chơi XO. Sẽ có 2 người chơi với nhau, một người đại diện là quân X và người còn lại sẽ là quân O. Thông thường, quân X sẽ được đi trước.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3444" b="-13444"/>
            </a:stretch>
          </a:blipFill>
        </p:spPr>
        <p:txBody>
          <a:bodyPr/>
          <a:lstStyle/>
          <a:p>
            <a:endParaRPr lang="vi-VN"/>
          </a:p>
        </p:txBody>
      </p:sp>
      <p:sp>
        <p:nvSpPr>
          <p:cNvPr id="3" name="Freeform 3"/>
          <p:cNvSpPr/>
          <p:nvPr/>
        </p:nvSpPr>
        <p:spPr>
          <a:xfrm>
            <a:off x="1687977" y="1009204"/>
            <a:ext cx="14912046" cy="9879230"/>
          </a:xfrm>
          <a:custGeom>
            <a:avLst/>
            <a:gdLst/>
            <a:ahLst/>
            <a:cxnLst/>
            <a:rect l="l" t="t" r="r" b="b"/>
            <a:pathLst>
              <a:path w="14912046" h="9879230">
                <a:moveTo>
                  <a:pt x="0" y="0"/>
                </a:moveTo>
                <a:lnTo>
                  <a:pt x="14912046" y="0"/>
                </a:lnTo>
                <a:lnTo>
                  <a:pt x="14912046" y="9879231"/>
                </a:lnTo>
                <a:lnTo>
                  <a:pt x="0" y="98792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4" name="Freeform 4"/>
          <p:cNvSpPr/>
          <p:nvPr/>
        </p:nvSpPr>
        <p:spPr>
          <a:xfrm>
            <a:off x="15992334" y="1852661"/>
            <a:ext cx="3553418" cy="8192317"/>
          </a:xfrm>
          <a:custGeom>
            <a:avLst/>
            <a:gdLst/>
            <a:ahLst/>
            <a:cxnLst/>
            <a:rect l="l" t="t" r="r" b="b"/>
            <a:pathLst>
              <a:path w="3553418" h="8192317">
                <a:moveTo>
                  <a:pt x="0" y="0"/>
                </a:moveTo>
                <a:lnTo>
                  <a:pt x="3553417" y="0"/>
                </a:lnTo>
                <a:lnTo>
                  <a:pt x="3553417" y="8192317"/>
                </a:lnTo>
                <a:lnTo>
                  <a:pt x="0" y="81923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5" name="Freeform 5"/>
          <p:cNvSpPr/>
          <p:nvPr/>
        </p:nvSpPr>
        <p:spPr>
          <a:xfrm>
            <a:off x="14272676" y="8174700"/>
            <a:ext cx="4864423" cy="5803542"/>
          </a:xfrm>
          <a:custGeom>
            <a:avLst/>
            <a:gdLst/>
            <a:ahLst/>
            <a:cxnLst/>
            <a:rect l="l" t="t" r="r" b="b"/>
            <a:pathLst>
              <a:path w="4864423" h="5803542">
                <a:moveTo>
                  <a:pt x="0" y="0"/>
                </a:moveTo>
                <a:lnTo>
                  <a:pt x="4864423" y="0"/>
                </a:lnTo>
                <a:lnTo>
                  <a:pt x="4864423" y="5803542"/>
                </a:lnTo>
                <a:lnTo>
                  <a:pt x="0" y="580354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6" name="Freeform 6"/>
          <p:cNvSpPr/>
          <p:nvPr/>
        </p:nvSpPr>
        <p:spPr>
          <a:xfrm flipH="1">
            <a:off x="-1133041" y="4454441"/>
            <a:ext cx="2424895" cy="5590537"/>
          </a:xfrm>
          <a:custGeom>
            <a:avLst/>
            <a:gdLst/>
            <a:ahLst/>
            <a:cxnLst/>
            <a:rect l="l" t="t" r="r" b="b"/>
            <a:pathLst>
              <a:path w="2424895" h="5590537">
                <a:moveTo>
                  <a:pt x="2424895" y="0"/>
                </a:moveTo>
                <a:lnTo>
                  <a:pt x="0" y="0"/>
                </a:lnTo>
                <a:lnTo>
                  <a:pt x="0" y="5590537"/>
                </a:lnTo>
                <a:lnTo>
                  <a:pt x="2424895" y="5590537"/>
                </a:lnTo>
                <a:lnTo>
                  <a:pt x="2424895"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7" name="Freeform 7"/>
          <p:cNvSpPr/>
          <p:nvPr/>
        </p:nvSpPr>
        <p:spPr>
          <a:xfrm flipH="1">
            <a:off x="-697899" y="8376647"/>
            <a:ext cx="4864423" cy="5803542"/>
          </a:xfrm>
          <a:custGeom>
            <a:avLst/>
            <a:gdLst/>
            <a:ahLst/>
            <a:cxnLst/>
            <a:rect l="l" t="t" r="r" b="b"/>
            <a:pathLst>
              <a:path w="4864423" h="5803542">
                <a:moveTo>
                  <a:pt x="4864424" y="0"/>
                </a:moveTo>
                <a:lnTo>
                  <a:pt x="0" y="0"/>
                </a:lnTo>
                <a:lnTo>
                  <a:pt x="0" y="5803541"/>
                </a:lnTo>
                <a:lnTo>
                  <a:pt x="4864424" y="5803541"/>
                </a:lnTo>
                <a:lnTo>
                  <a:pt x="4864424"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8" name="Freeform 8"/>
          <p:cNvSpPr/>
          <p:nvPr/>
        </p:nvSpPr>
        <p:spPr>
          <a:xfrm>
            <a:off x="9591142" y="4059900"/>
            <a:ext cx="6401192" cy="4806713"/>
          </a:xfrm>
          <a:custGeom>
            <a:avLst/>
            <a:gdLst/>
            <a:ahLst/>
            <a:cxnLst/>
            <a:rect l="l" t="t" r="r" b="b"/>
            <a:pathLst>
              <a:path w="6401192" h="4806713">
                <a:moveTo>
                  <a:pt x="0" y="0"/>
                </a:moveTo>
                <a:lnTo>
                  <a:pt x="6401192" y="0"/>
                </a:lnTo>
                <a:lnTo>
                  <a:pt x="6401192" y="4806713"/>
                </a:lnTo>
                <a:lnTo>
                  <a:pt x="0" y="480671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9" name="Freeform 9"/>
          <p:cNvSpPr/>
          <p:nvPr/>
        </p:nvSpPr>
        <p:spPr>
          <a:xfrm>
            <a:off x="11168763" y="3413346"/>
            <a:ext cx="3591970" cy="1293109"/>
          </a:xfrm>
          <a:custGeom>
            <a:avLst/>
            <a:gdLst/>
            <a:ahLst/>
            <a:cxnLst/>
            <a:rect l="l" t="t" r="r" b="b"/>
            <a:pathLst>
              <a:path w="3591970" h="1293109">
                <a:moveTo>
                  <a:pt x="0" y="0"/>
                </a:moveTo>
                <a:lnTo>
                  <a:pt x="3591970" y="0"/>
                </a:lnTo>
                <a:lnTo>
                  <a:pt x="3591970" y="1293109"/>
                </a:lnTo>
                <a:lnTo>
                  <a:pt x="0" y="129310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sp>
        <p:nvSpPr>
          <p:cNvPr id="10" name="Freeform 10"/>
          <p:cNvSpPr/>
          <p:nvPr/>
        </p:nvSpPr>
        <p:spPr>
          <a:xfrm>
            <a:off x="11235029" y="4706455"/>
            <a:ext cx="3525704" cy="3525704"/>
          </a:xfrm>
          <a:custGeom>
            <a:avLst/>
            <a:gdLst/>
            <a:ahLst/>
            <a:cxnLst/>
            <a:rect l="l" t="t" r="r" b="b"/>
            <a:pathLst>
              <a:path w="3525704" h="3525704">
                <a:moveTo>
                  <a:pt x="0" y="0"/>
                </a:moveTo>
                <a:lnTo>
                  <a:pt x="3525704" y="0"/>
                </a:lnTo>
                <a:lnTo>
                  <a:pt x="3525704" y="3525704"/>
                </a:lnTo>
                <a:lnTo>
                  <a:pt x="0" y="3525704"/>
                </a:lnTo>
                <a:lnTo>
                  <a:pt x="0" y="0"/>
                </a:lnTo>
                <a:close/>
              </a:path>
            </a:pathLst>
          </a:custGeom>
          <a:blipFill>
            <a:blip r:embed="rId13"/>
            <a:stretch>
              <a:fillRect/>
            </a:stretch>
          </a:blipFill>
        </p:spPr>
        <p:txBody>
          <a:bodyPr/>
          <a:lstStyle/>
          <a:p>
            <a:endParaRPr lang="vi-VN"/>
          </a:p>
        </p:txBody>
      </p:sp>
      <p:sp>
        <p:nvSpPr>
          <p:cNvPr id="11" name="TextBox 11"/>
          <p:cNvSpPr txBox="1"/>
          <p:nvPr/>
        </p:nvSpPr>
        <p:spPr>
          <a:xfrm>
            <a:off x="-1271493" y="857051"/>
            <a:ext cx="10876036" cy="1705469"/>
          </a:xfrm>
          <a:prstGeom prst="rect">
            <a:avLst/>
          </a:prstGeom>
        </p:spPr>
        <p:txBody>
          <a:bodyPr lIns="0" tIns="0" rIns="0" bIns="0" rtlCol="0" anchor="t">
            <a:spAutoFit/>
          </a:bodyPr>
          <a:lstStyle/>
          <a:p>
            <a:pPr algn="ctr">
              <a:lnSpc>
                <a:spcPts val="14231"/>
              </a:lnSpc>
            </a:pPr>
            <a:r>
              <a:rPr lang="en-US" sz="9362">
                <a:solidFill>
                  <a:srgbClr val="221716"/>
                </a:solidFill>
                <a:latin typeface="Saira ExtraCondensed"/>
              </a:rPr>
              <a:t>LUẬT CHƠI</a:t>
            </a:r>
          </a:p>
        </p:txBody>
      </p:sp>
      <p:sp>
        <p:nvSpPr>
          <p:cNvPr id="12" name="TextBox 12"/>
          <p:cNvSpPr txBox="1"/>
          <p:nvPr/>
        </p:nvSpPr>
        <p:spPr>
          <a:xfrm>
            <a:off x="2358774" y="2870537"/>
            <a:ext cx="7232368" cy="6387763"/>
          </a:xfrm>
          <a:prstGeom prst="rect">
            <a:avLst/>
          </a:prstGeom>
        </p:spPr>
        <p:txBody>
          <a:bodyPr lIns="0" tIns="0" rIns="0" bIns="0" rtlCol="0" anchor="t">
            <a:spAutoFit/>
          </a:bodyPr>
          <a:lstStyle/>
          <a:p>
            <a:pPr>
              <a:lnSpc>
                <a:spcPts val="4603"/>
              </a:lnSpc>
            </a:pPr>
            <a:r>
              <a:rPr lang="en-US" sz="3028" dirty="0" err="1">
                <a:solidFill>
                  <a:srgbClr val="221716"/>
                </a:solidFill>
                <a:latin typeface="Glacial Indifference"/>
              </a:rPr>
              <a:t>Luật</a:t>
            </a:r>
            <a:r>
              <a:rPr lang="en-US" sz="3028" dirty="0">
                <a:solidFill>
                  <a:srgbClr val="221716"/>
                </a:solidFill>
                <a:latin typeface="Glacial Indifference"/>
              </a:rPr>
              <a:t> </a:t>
            </a:r>
            <a:r>
              <a:rPr lang="en-US" sz="3028" dirty="0" err="1">
                <a:solidFill>
                  <a:srgbClr val="221716"/>
                </a:solidFill>
                <a:latin typeface="Glacial Indifference"/>
              </a:rPr>
              <a:t>chơi</a:t>
            </a:r>
            <a:r>
              <a:rPr lang="en-US" sz="3028" dirty="0">
                <a:solidFill>
                  <a:srgbClr val="221716"/>
                </a:solidFill>
                <a:latin typeface="Glacial Indifference"/>
              </a:rPr>
              <a:t> </a:t>
            </a:r>
            <a:r>
              <a:rPr lang="en-US" sz="3028" dirty="0" err="1">
                <a:solidFill>
                  <a:srgbClr val="221716"/>
                </a:solidFill>
                <a:latin typeface="Glacial Indifference"/>
              </a:rPr>
              <a:t>và</a:t>
            </a:r>
            <a:r>
              <a:rPr lang="en-US" sz="3028" dirty="0">
                <a:solidFill>
                  <a:srgbClr val="221716"/>
                </a:solidFill>
                <a:latin typeface="Glacial Indifference"/>
              </a:rPr>
              <a:t> </a:t>
            </a:r>
            <a:r>
              <a:rPr lang="en-US" sz="3028" dirty="0" err="1">
                <a:solidFill>
                  <a:srgbClr val="221716"/>
                </a:solidFill>
                <a:latin typeface="Glacial Indifference"/>
              </a:rPr>
              <a:t>cách</a:t>
            </a:r>
            <a:r>
              <a:rPr lang="en-US" sz="3028" dirty="0">
                <a:solidFill>
                  <a:srgbClr val="221716"/>
                </a:solidFill>
                <a:latin typeface="Glacial Indifference"/>
              </a:rPr>
              <a:t> </a:t>
            </a:r>
            <a:r>
              <a:rPr lang="en-US" sz="3028" dirty="0" err="1">
                <a:solidFill>
                  <a:srgbClr val="221716"/>
                </a:solidFill>
                <a:latin typeface="Glacial Indifference"/>
              </a:rPr>
              <a:t>chơi</a:t>
            </a:r>
            <a:r>
              <a:rPr lang="en-US" sz="3028" dirty="0">
                <a:solidFill>
                  <a:srgbClr val="221716"/>
                </a:solidFill>
                <a:latin typeface="Glacial Indifference"/>
              </a:rPr>
              <a:t> </a:t>
            </a:r>
            <a:r>
              <a:rPr lang="en-US" sz="3028" dirty="0" err="1">
                <a:solidFill>
                  <a:srgbClr val="221716"/>
                </a:solidFill>
                <a:latin typeface="Glacial Indifference"/>
              </a:rPr>
              <a:t>cơ</a:t>
            </a:r>
            <a:r>
              <a:rPr lang="en-US" sz="3028" dirty="0">
                <a:solidFill>
                  <a:srgbClr val="221716"/>
                </a:solidFill>
                <a:latin typeface="Glacial Indifference"/>
              </a:rPr>
              <a:t> </a:t>
            </a:r>
            <a:r>
              <a:rPr lang="en-US" sz="3028" dirty="0" err="1">
                <a:solidFill>
                  <a:srgbClr val="221716"/>
                </a:solidFill>
                <a:latin typeface="Glacial Indifference"/>
              </a:rPr>
              <a:t>bản</a:t>
            </a:r>
            <a:r>
              <a:rPr lang="en-US" sz="3028" dirty="0">
                <a:solidFill>
                  <a:srgbClr val="221716"/>
                </a:solidFill>
                <a:latin typeface="Glacial Indifference"/>
              </a:rPr>
              <a:t> </a:t>
            </a:r>
            <a:r>
              <a:rPr lang="en-US" sz="3028" dirty="0" err="1">
                <a:solidFill>
                  <a:srgbClr val="221716"/>
                </a:solidFill>
                <a:latin typeface="Glacial Indifference"/>
              </a:rPr>
              <a:t>của</a:t>
            </a:r>
            <a:r>
              <a:rPr lang="en-US" sz="3028" dirty="0">
                <a:solidFill>
                  <a:srgbClr val="221716"/>
                </a:solidFill>
                <a:latin typeface="Glacial Indifference"/>
              </a:rPr>
              <a:t> game </a:t>
            </a:r>
            <a:r>
              <a:rPr lang="en-US" sz="3028" dirty="0" err="1">
                <a:solidFill>
                  <a:srgbClr val="221716"/>
                </a:solidFill>
                <a:latin typeface="Glacial Indifference"/>
              </a:rPr>
              <a:t>cờ</a:t>
            </a:r>
            <a:r>
              <a:rPr lang="en-US" sz="3028" dirty="0">
                <a:solidFill>
                  <a:srgbClr val="221716"/>
                </a:solidFill>
                <a:latin typeface="Glacial Indifference"/>
              </a:rPr>
              <a:t> </a:t>
            </a:r>
            <a:r>
              <a:rPr lang="en-US" sz="3028" dirty="0" err="1">
                <a:solidFill>
                  <a:srgbClr val="221716"/>
                </a:solidFill>
                <a:latin typeface="Glacial Indifference"/>
              </a:rPr>
              <a:t>caro</a:t>
            </a:r>
            <a:r>
              <a:rPr lang="en-US" sz="3028" dirty="0">
                <a:solidFill>
                  <a:srgbClr val="221716"/>
                </a:solidFill>
                <a:latin typeface="Glacial Indifference"/>
              </a:rPr>
              <a:t> </a:t>
            </a:r>
            <a:r>
              <a:rPr lang="en-US" sz="3028" dirty="0" err="1">
                <a:solidFill>
                  <a:srgbClr val="221716"/>
                </a:solidFill>
                <a:latin typeface="Glacial Indifference"/>
              </a:rPr>
              <a:t>khá</a:t>
            </a:r>
            <a:r>
              <a:rPr lang="en-US" sz="3028" dirty="0">
                <a:solidFill>
                  <a:srgbClr val="221716"/>
                </a:solidFill>
                <a:latin typeface="Glacial Indifference"/>
              </a:rPr>
              <a:t> </a:t>
            </a:r>
            <a:r>
              <a:rPr lang="en-US" sz="3028" dirty="0" err="1">
                <a:solidFill>
                  <a:srgbClr val="221716"/>
                </a:solidFill>
                <a:latin typeface="Glacial Indifference"/>
              </a:rPr>
              <a:t>đơn</a:t>
            </a:r>
            <a:r>
              <a:rPr lang="en-US" sz="3028" dirty="0">
                <a:solidFill>
                  <a:srgbClr val="221716"/>
                </a:solidFill>
                <a:latin typeface="Glacial Indifference"/>
              </a:rPr>
              <a:t> </a:t>
            </a:r>
            <a:r>
              <a:rPr lang="en-US" sz="3028" dirty="0" err="1">
                <a:solidFill>
                  <a:srgbClr val="221716"/>
                </a:solidFill>
                <a:latin typeface="Glacial Indifference"/>
              </a:rPr>
              <a:t>giản</a:t>
            </a:r>
            <a:r>
              <a:rPr lang="en-US" sz="3028" dirty="0">
                <a:solidFill>
                  <a:srgbClr val="221716"/>
                </a:solidFill>
                <a:latin typeface="Glacial Indifference"/>
              </a:rPr>
              <a:t>. </a:t>
            </a:r>
            <a:r>
              <a:rPr lang="en-US" sz="3028" dirty="0" err="1">
                <a:solidFill>
                  <a:srgbClr val="221716"/>
                </a:solidFill>
                <a:latin typeface="Glacial Indifference"/>
              </a:rPr>
              <a:t>Bạn</a:t>
            </a:r>
            <a:r>
              <a:rPr lang="en-US" sz="3028" dirty="0">
                <a:solidFill>
                  <a:srgbClr val="221716"/>
                </a:solidFill>
                <a:latin typeface="Glacial Indifference"/>
              </a:rPr>
              <a:t> </a:t>
            </a:r>
            <a:r>
              <a:rPr lang="en-US" sz="3028" dirty="0" err="1">
                <a:solidFill>
                  <a:srgbClr val="221716"/>
                </a:solidFill>
                <a:latin typeface="Glacial Indifference"/>
              </a:rPr>
              <a:t>chỉ</a:t>
            </a:r>
            <a:r>
              <a:rPr lang="en-US" sz="3028" dirty="0">
                <a:solidFill>
                  <a:srgbClr val="221716"/>
                </a:solidFill>
                <a:latin typeface="Glacial Indifference"/>
              </a:rPr>
              <a:t> </a:t>
            </a:r>
            <a:r>
              <a:rPr lang="en-US" sz="3028" dirty="0" err="1">
                <a:solidFill>
                  <a:srgbClr val="221716"/>
                </a:solidFill>
                <a:latin typeface="Glacial Indifference"/>
              </a:rPr>
              <a:t>cần</a:t>
            </a:r>
            <a:r>
              <a:rPr lang="en-US" sz="3028" dirty="0">
                <a:solidFill>
                  <a:srgbClr val="221716"/>
                </a:solidFill>
                <a:latin typeface="Glacial Indifference"/>
              </a:rPr>
              <a:t> </a:t>
            </a:r>
            <a:r>
              <a:rPr lang="en-US" sz="3028" dirty="0" err="1">
                <a:solidFill>
                  <a:srgbClr val="221716"/>
                </a:solidFill>
                <a:latin typeface="Glacial Indifference"/>
              </a:rPr>
              <a:t>đánh</a:t>
            </a:r>
            <a:r>
              <a:rPr lang="en-US" sz="3028" dirty="0">
                <a:solidFill>
                  <a:srgbClr val="221716"/>
                </a:solidFill>
                <a:latin typeface="Glacial Indifference"/>
              </a:rPr>
              <a:t> </a:t>
            </a:r>
            <a:r>
              <a:rPr lang="en-US" sz="3028" dirty="0" err="1">
                <a:solidFill>
                  <a:srgbClr val="221716"/>
                </a:solidFill>
                <a:latin typeface="Glacial Indifference"/>
              </a:rPr>
              <a:t>bất</a:t>
            </a:r>
            <a:r>
              <a:rPr lang="en-US" sz="3028" dirty="0">
                <a:solidFill>
                  <a:srgbClr val="221716"/>
                </a:solidFill>
                <a:latin typeface="Glacial Indifference"/>
              </a:rPr>
              <a:t> </a:t>
            </a:r>
            <a:r>
              <a:rPr lang="en-US" sz="3028" dirty="0" err="1">
                <a:solidFill>
                  <a:srgbClr val="221716"/>
                </a:solidFill>
                <a:latin typeface="Glacial Indifference"/>
              </a:rPr>
              <a:t>kỳ</a:t>
            </a:r>
            <a:r>
              <a:rPr lang="en-US" sz="3028" dirty="0">
                <a:solidFill>
                  <a:srgbClr val="221716"/>
                </a:solidFill>
                <a:latin typeface="Glacial Indifference"/>
              </a:rPr>
              <a:t> </a:t>
            </a:r>
            <a:r>
              <a:rPr lang="en-US" sz="3028" dirty="0" err="1">
                <a:solidFill>
                  <a:srgbClr val="221716"/>
                </a:solidFill>
                <a:latin typeface="Glacial Indifference"/>
              </a:rPr>
              <a:t>vào</a:t>
            </a:r>
            <a:r>
              <a:rPr lang="en-US" sz="3028" dirty="0">
                <a:solidFill>
                  <a:srgbClr val="221716"/>
                </a:solidFill>
                <a:latin typeface="Glacial Indifference"/>
              </a:rPr>
              <a:t> ô </a:t>
            </a:r>
            <a:r>
              <a:rPr lang="en-US" sz="3028" dirty="0" err="1">
                <a:solidFill>
                  <a:srgbClr val="221716"/>
                </a:solidFill>
                <a:latin typeface="Glacial Indifference"/>
              </a:rPr>
              <a:t>nào</a:t>
            </a:r>
            <a:r>
              <a:rPr lang="en-US" sz="3028" dirty="0">
                <a:solidFill>
                  <a:srgbClr val="221716"/>
                </a:solidFill>
                <a:latin typeface="Glacial Indifference"/>
              </a:rPr>
              <a:t> </a:t>
            </a:r>
            <a:r>
              <a:rPr lang="en-US" sz="3028" dirty="0" err="1">
                <a:solidFill>
                  <a:srgbClr val="221716"/>
                </a:solidFill>
                <a:latin typeface="Glacial Indifference"/>
              </a:rPr>
              <a:t>trên</a:t>
            </a:r>
            <a:r>
              <a:rPr lang="en-US" sz="3028" dirty="0">
                <a:solidFill>
                  <a:srgbClr val="221716"/>
                </a:solidFill>
                <a:latin typeface="Glacial Indifference"/>
              </a:rPr>
              <a:t> </a:t>
            </a:r>
            <a:r>
              <a:rPr lang="en-US" sz="3028" dirty="0" err="1">
                <a:solidFill>
                  <a:srgbClr val="221716"/>
                </a:solidFill>
                <a:latin typeface="Glacial Indifference"/>
              </a:rPr>
              <a:t>bàn</a:t>
            </a:r>
            <a:r>
              <a:rPr lang="en-US" sz="3028" dirty="0">
                <a:solidFill>
                  <a:srgbClr val="221716"/>
                </a:solidFill>
                <a:latin typeface="Glacial Indifference"/>
              </a:rPr>
              <a:t> </a:t>
            </a:r>
            <a:r>
              <a:rPr lang="en-US" sz="3028" dirty="0" err="1">
                <a:solidFill>
                  <a:srgbClr val="221716"/>
                </a:solidFill>
                <a:latin typeface="Glacial Indifference"/>
              </a:rPr>
              <a:t>cờ</a:t>
            </a:r>
            <a:r>
              <a:rPr lang="en-US" sz="3028" dirty="0">
                <a:solidFill>
                  <a:srgbClr val="221716"/>
                </a:solidFill>
                <a:latin typeface="Glacial Indifference"/>
              </a:rPr>
              <a:t> </a:t>
            </a:r>
            <a:r>
              <a:rPr lang="en-US" sz="3028" dirty="0" err="1">
                <a:solidFill>
                  <a:srgbClr val="221716"/>
                </a:solidFill>
                <a:latin typeface="Glacial Indifference"/>
              </a:rPr>
              <a:t>đều</a:t>
            </a:r>
            <a:r>
              <a:rPr lang="en-US" sz="3028" dirty="0">
                <a:solidFill>
                  <a:srgbClr val="221716"/>
                </a:solidFill>
                <a:latin typeface="Glacial Indifference"/>
              </a:rPr>
              <a:t> </a:t>
            </a:r>
            <a:r>
              <a:rPr lang="en-US" sz="3028" dirty="0" err="1">
                <a:solidFill>
                  <a:srgbClr val="221716"/>
                </a:solidFill>
                <a:latin typeface="Glacial Indifference"/>
              </a:rPr>
              <a:t>được</a:t>
            </a:r>
            <a:r>
              <a:rPr lang="en-US" sz="3028" dirty="0">
                <a:solidFill>
                  <a:srgbClr val="221716"/>
                </a:solidFill>
                <a:latin typeface="Glacial Indifference"/>
              </a:rPr>
              <a:t>. </a:t>
            </a:r>
            <a:r>
              <a:rPr lang="en-US" sz="3028" dirty="0" err="1">
                <a:solidFill>
                  <a:srgbClr val="221716"/>
                </a:solidFill>
                <a:latin typeface="Glacial Indifference"/>
              </a:rPr>
              <a:t>Lần</a:t>
            </a:r>
            <a:r>
              <a:rPr lang="en-US" sz="3028" dirty="0">
                <a:solidFill>
                  <a:srgbClr val="221716"/>
                </a:solidFill>
                <a:latin typeface="Glacial Indifference"/>
              </a:rPr>
              <a:t> </a:t>
            </a:r>
            <a:r>
              <a:rPr lang="en-US" sz="3028" dirty="0" err="1">
                <a:solidFill>
                  <a:srgbClr val="221716"/>
                </a:solidFill>
                <a:latin typeface="Glacial Indifference"/>
              </a:rPr>
              <a:t>lượt</a:t>
            </a:r>
            <a:r>
              <a:rPr lang="en-US" sz="3028" dirty="0">
                <a:solidFill>
                  <a:srgbClr val="221716"/>
                </a:solidFill>
                <a:latin typeface="Glacial Indifference"/>
              </a:rPr>
              <a:t> </a:t>
            </a:r>
            <a:r>
              <a:rPr lang="en-US" sz="3028" dirty="0" err="1">
                <a:solidFill>
                  <a:srgbClr val="221716"/>
                </a:solidFill>
                <a:latin typeface="Glacial Indifference"/>
              </a:rPr>
              <a:t>từng</a:t>
            </a:r>
            <a:r>
              <a:rPr lang="en-US" sz="3028" dirty="0">
                <a:solidFill>
                  <a:srgbClr val="221716"/>
                </a:solidFill>
                <a:latin typeface="Glacial Indifference"/>
              </a:rPr>
              <a:t> </a:t>
            </a:r>
            <a:r>
              <a:rPr lang="en-US" sz="3028" dirty="0" err="1">
                <a:solidFill>
                  <a:srgbClr val="221716"/>
                </a:solidFill>
                <a:latin typeface="Glacial Indifference"/>
              </a:rPr>
              <a:t>người</a:t>
            </a:r>
            <a:r>
              <a:rPr lang="en-US" sz="3028" dirty="0">
                <a:solidFill>
                  <a:srgbClr val="221716"/>
                </a:solidFill>
                <a:latin typeface="Glacial Indifference"/>
              </a:rPr>
              <a:t> </a:t>
            </a:r>
            <a:r>
              <a:rPr lang="en-US" sz="3028" dirty="0" err="1">
                <a:solidFill>
                  <a:srgbClr val="221716"/>
                </a:solidFill>
                <a:latin typeface="Glacial Indifference"/>
              </a:rPr>
              <a:t>đưa</a:t>
            </a:r>
            <a:r>
              <a:rPr lang="en-US" sz="3028" dirty="0">
                <a:solidFill>
                  <a:srgbClr val="221716"/>
                </a:solidFill>
                <a:latin typeface="Glacial Indifference"/>
              </a:rPr>
              <a:t> </a:t>
            </a:r>
            <a:r>
              <a:rPr lang="en-US" sz="3028" dirty="0" err="1">
                <a:solidFill>
                  <a:srgbClr val="221716"/>
                </a:solidFill>
                <a:latin typeface="Glacial Indifference"/>
              </a:rPr>
              <a:t>ra</a:t>
            </a:r>
            <a:r>
              <a:rPr lang="en-US" sz="3028" dirty="0">
                <a:solidFill>
                  <a:srgbClr val="221716"/>
                </a:solidFill>
                <a:latin typeface="Glacial Indifference"/>
              </a:rPr>
              <a:t> </a:t>
            </a:r>
            <a:r>
              <a:rPr lang="en-US" sz="3028" dirty="0" err="1">
                <a:solidFill>
                  <a:srgbClr val="221716"/>
                </a:solidFill>
                <a:latin typeface="Glacial Indifference"/>
              </a:rPr>
              <a:t>nước</a:t>
            </a:r>
            <a:r>
              <a:rPr lang="en-US" sz="3028" dirty="0">
                <a:solidFill>
                  <a:srgbClr val="221716"/>
                </a:solidFill>
                <a:latin typeface="Glacial Indifference"/>
              </a:rPr>
              <a:t> </a:t>
            </a:r>
            <a:r>
              <a:rPr lang="en-US" sz="3028" dirty="0" err="1">
                <a:solidFill>
                  <a:srgbClr val="221716"/>
                </a:solidFill>
                <a:latin typeface="Glacial Indifference"/>
              </a:rPr>
              <a:t>cờ</a:t>
            </a:r>
            <a:r>
              <a:rPr lang="en-US" sz="3028" dirty="0">
                <a:solidFill>
                  <a:srgbClr val="221716"/>
                </a:solidFill>
                <a:latin typeface="Glacial Indifference"/>
              </a:rPr>
              <a:t> </a:t>
            </a:r>
            <a:r>
              <a:rPr lang="en-US" sz="3028" dirty="0" err="1">
                <a:solidFill>
                  <a:srgbClr val="221716"/>
                </a:solidFill>
                <a:latin typeface="Glacial Indifference"/>
              </a:rPr>
              <a:t>của</a:t>
            </a:r>
            <a:r>
              <a:rPr lang="en-US" sz="3028" dirty="0">
                <a:solidFill>
                  <a:srgbClr val="221716"/>
                </a:solidFill>
                <a:latin typeface="Glacial Indifference"/>
              </a:rPr>
              <a:t> </a:t>
            </a:r>
            <a:r>
              <a:rPr lang="en-US" sz="3028" dirty="0" err="1">
                <a:solidFill>
                  <a:srgbClr val="221716"/>
                </a:solidFill>
                <a:latin typeface="Glacial Indifference"/>
              </a:rPr>
              <a:t>mình</a:t>
            </a:r>
            <a:r>
              <a:rPr lang="en-US" sz="3028" dirty="0">
                <a:solidFill>
                  <a:srgbClr val="221716"/>
                </a:solidFill>
                <a:latin typeface="Glacial Indifference"/>
              </a:rPr>
              <a:t>. </a:t>
            </a:r>
            <a:r>
              <a:rPr lang="en-US" sz="3028" dirty="0" err="1">
                <a:solidFill>
                  <a:srgbClr val="221716"/>
                </a:solidFill>
                <a:latin typeface="Glacial Indifference"/>
              </a:rPr>
              <a:t>Tuy</a:t>
            </a:r>
            <a:r>
              <a:rPr lang="en-US" sz="3028" dirty="0">
                <a:solidFill>
                  <a:srgbClr val="221716"/>
                </a:solidFill>
                <a:latin typeface="Glacial Indifference"/>
              </a:rPr>
              <a:t> </a:t>
            </a:r>
            <a:r>
              <a:rPr lang="en-US" sz="3028" dirty="0" err="1">
                <a:solidFill>
                  <a:srgbClr val="221716"/>
                </a:solidFill>
                <a:latin typeface="Glacial Indifference"/>
              </a:rPr>
              <a:t>nhiên</a:t>
            </a:r>
            <a:r>
              <a:rPr lang="en-US" sz="3028" dirty="0">
                <a:solidFill>
                  <a:srgbClr val="221716"/>
                </a:solidFill>
                <a:latin typeface="Glacial Indifference"/>
              </a:rPr>
              <a:t>, </a:t>
            </a:r>
            <a:r>
              <a:rPr lang="en-US" sz="3028" dirty="0" err="1">
                <a:solidFill>
                  <a:srgbClr val="221716"/>
                </a:solidFill>
                <a:latin typeface="Glacial Indifference"/>
              </a:rPr>
              <a:t>bạn</a:t>
            </a:r>
            <a:r>
              <a:rPr lang="en-US" sz="3028" dirty="0">
                <a:solidFill>
                  <a:srgbClr val="221716"/>
                </a:solidFill>
                <a:latin typeface="Glacial Indifference"/>
              </a:rPr>
              <a:t> </a:t>
            </a:r>
            <a:r>
              <a:rPr lang="en-US" sz="3028" dirty="0" err="1">
                <a:solidFill>
                  <a:srgbClr val="221716"/>
                </a:solidFill>
                <a:latin typeface="Glacial Indifference"/>
              </a:rPr>
              <a:t>cần</a:t>
            </a:r>
            <a:r>
              <a:rPr lang="en-US" sz="3028" dirty="0">
                <a:solidFill>
                  <a:srgbClr val="221716"/>
                </a:solidFill>
                <a:latin typeface="Glacial Indifference"/>
              </a:rPr>
              <a:t> </a:t>
            </a:r>
            <a:r>
              <a:rPr lang="en-US" sz="3028" dirty="0" err="1">
                <a:solidFill>
                  <a:srgbClr val="221716"/>
                </a:solidFill>
                <a:latin typeface="Glacial Indifference"/>
              </a:rPr>
              <a:t>tính</a:t>
            </a:r>
            <a:r>
              <a:rPr lang="en-US" sz="3028" dirty="0">
                <a:solidFill>
                  <a:srgbClr val="221716"/>
                </a:solidFill>
                <a:latin typeface="Glacial Indifference"/>
              </a:rPr>
              <a:t> </a:t>
            </a:r>
            <a:r>
              <a:rPr lang="en-US" sz="3028" dirty="0" err="1">
                <a:solidFill>
                  <a:srgbClr val="221716"/>
                </a:solidFill>
                <a:latin typeface="Glacial Indifference"/>
              </a:rPr>
              <a:t>toán</a:t>
            </a:r>
            <a:r>
              <a:rPr lang="en-US" sz="3028" dirty="0">
                <a:solidFill>
                  <a:srgbClr val="221716"/>
                </a:solidFill>
                <a:latin typeface="Glacial Indifference"/>
              </a:rPr>
              <a:t> </a:t>
            </a:r>
            <a:r>
              <a:rPr lang="en-US" sz="3028" dirty="0" err="1">
                <a:solidFill>
                  <a:srgbClr val="221716"/>
                </a:solidFill>
                <a:latin typeface="Glacial Indifference"/>
              </a:rPr>
              <a:t>làm</a:t>
            </a:r>
            <a:r>
              <a:rPr lang="en-US" sz="3028" dirty="0">
                <a:solidFill>
                  <a:srgbClr val="221716"/>
                </a:solidFill>
                <a:latin typeface="Glacial Indifference"/>
              </a:rPr>
              <a:t> </a:t>
            </a:r>
            <a:r>
              <a:rPr lang="en-US" sz="3028" dirty="0" err="1">
                <a:solidFill>
                  <a:srgbClr val="221716"/>
                </a:solidFill>
                <a:latin typeface="Glacial Indifference"/>
              </a:rPr>
              <a:t>sao</a:t>
            </a:r>
            <a:r>
              <a:rPr lang="en-US" sz="3028" dirty="0">
                <a:solidFill>
                  <a:srgbClr val="221716"/>
                </a:solidFill>
                <a:latin typeface="Glacial Indifference"/>
              </a:rPr>
              <a:t> </a:t>
            </a:r>
            <a:r>
              <a:rPr lang="en-US" sz="3028" dirty="0" err="1">
                <a:solidFill>
                  <a:srgbClr val="221716"/>
                </a:solidFill>
                <a:latin typeface="Glacial Indifference"/>
              </a:rPr>
              <a:t>để</a:t>
            </a:r>
            <a:r>
              <a:rPr lang="en-US" sz="3028" dirty="0">
                <a:solidFill>
                  <a:srgbClr val="221716"/>
                </a:solidFill>
                <a:latin typeface="Glacial Indifference"/>
              </a:rPr>
              <a:t> </a:t>
            </a:r>
            <a:r>
              <a:rPr lang="en-US" sz="3028" dirty="0" err="1">
                <a:solidFill>
                  <a:srgbClr val="221716"/>
                </a:solidFill>
                <a:latin typeface="Glacial Indifference"/>
              </a:rPr>
              <a:t>có</a:t>
            </a:r>
            <a:r>
              <a:rPr lang="en-US" sz="3028" dirty="0">
                <a:solidFill>
                  <a:srgbClr val="221716"/>
                </a:solidFill>
                <a:latin typeface="Glacial Indifference"/>
              </a:rPr>
              <a:t> </a:t>
            </a:r>
            <a:r>
              <a:rPr lang="en-US" sz="3028" dirty="0" err="1">
                <a:solidFill>
                  <a:srgbClr val="221716"/>
                </a:solidFill>
                <a:latin typeface="Glacial Indifference"/>
              </a:rPr>
              <a:t>thể</a:t>
            </a:r>
            <a:r>
              <a:rPr lang="en-US" sz="3028" dirty="0">
                <a:solidFill>
                  <a:srgbClr val="221716"/>
                </a:solidFill>
                <a:latin typeface="Glacial Indifference"/>
              </a:rPr>
              <a:t> </a:t>
            </a:r>
            <a:r>
              <a:rPr lang="en-US" sz="3028" dirty="0" err="1">
                <a:solidFill>
                  <a:srgbClr val="221716"/>
                </a:solidFill>
                <a:latin typeface="Glacial Indifference"/>
              </a:rPr>
              <a:t>tạo</a:t>
            </a:r>
            <a:r>
              <a:rPr lang="en-US" sz="3028" dirty="0">
                <a:solidFill>
                  <a:srgbClr val="221716"/>
                </a:solidFill>
                <a:latin typeface="Glacial Indifference"/>
              </a:rPr>
              <a:t> </a:t>
            </a:r>
            <a:r>
              <a:rPr lang="en-US" sz="3028" dirty="0" err="1">
                <a:solidFill>
                  <a:srgbClr val="221716"/>
                </a:solidFill>
                <a:latin typeface="Glacial Indifference"/>
              </a:rPr>
              <a:t>được</a:t>
            </a:r>
            <a:r>
              <a:rPr lang="en-US" sz="3028" dirty="0">
                <a:solidFill>
                  <a:srgbClr val="221716"/>
                </a:solidFill>
                <a:latin typeface="Glacial Indifference"/>
              </a:rPr>
              <a:t> 5 </a:t>
            </a:r>
            <a:r>
              <a:rPr lang="en-US" sz="3028" dirty="0" err="1">
                <a:solidFill>
                  <a:srgbClr val="221716"/>
                </a:solidFill>
                <a:latin typeface="Glacial Indifference"/>
              </a:rPr>
              <a:t>nước</a:t>
            </a:r>
            <a:r>
              <a:rPr lang="en-US" sz="3028" dirty="0">
                <a:solidFill>
                  <a:srgbClr val="221716"/>
                </a:solidFill>
                <a:latin typeface="Glacial Indifference"/>
              </a:rPr>
              <a:t> </a:t>
            </a:r>
            <a:r>
              <a:rPr lang="en-US" sz="3028" dirty="0" err="1">
                <a:solidFill>
                  <a:srgbClr val="221716"/>
                </a:solidFill>
                <a:latin typeface="Glacial Indifference"/>
              </a:rPr>
              <a:t>trắng</a:t>
            </a:r>
            <a:r>
              <a:rPr lang="en-US" sz="3028" dirty="0">
                <a:solidFill>
                  <a:srgbClr val="221716"/>
                </a:solidFill>
                <a:latin typeface="Glacial Indifference"/>
              </a:rPr>
              <a:t> </a:t>
            </a:r>
            <a:r>
              <a:rPr lang="en-US" sz="3028" dirty="0" err="1">
                <a:solidFill>
                  <a:srgbClr val="221716"/>
                </a:solidFill>
                <a:latin typeface="Glacial Indifference"/>
              </a:rPr>
              <a:t>liền</a:t>
            </a:r>
            <a:r>
              <a:rPr lang="en-US" sz="3028" dirty="0">
                <a:solidFill>
                  <a:srgbClr val="221716"/>
                </a:solidFill>
                <a:latin typeface="Glacial Indifference"/>
              </a:rPr>
              <a:t> </a:t>
            </a:r>
            <a:r>
              <a:rPr lang="en-US" sz="3028" dirty="0" err="1">
                <a:solidFill>
                  <a:srgbClr val="221716"/>
                </a:solidFill>
                <a:latin typeface="Glacial Indifference"/>
              </a:rPr>
              <a:t>kề</a:t>
            </a:r>
            <a:r>
              <a:rPr lang="en-US" sz="3028" dirty="0">
                <a:solidFill>
                  <a:srgbClr val="221716"/>
                </a:solidFill>
                <a:latin typeface="Glacial Indifference"/>
              </a:rPr>
              <a:t>, </a:t>
            </a:r>
            <a:r>
              <a:rPr lang="en-US" sz="3028" dirty="0" err="1">
                <a:solidFill>
                  <a:srgbClr val="221716"/>
                </a:solidFill>
                <a:latin typeface="Glacial Indifference"/>
              </a:rPr>
              <a:t>không</a:t>
            </a:r>
            <a:r>
              <a:rPr lang="en-US" sz="3028" dirty="0">
                <a:solidFill>
                  <a:srgbClr val="221716"/>
                </a:solidFill>
                <a:latin typeface="Glacial Indifference"/>
              </a:rPr>
              <a:t> </a:t>
            </a:r>
            <a:r>
              <a:rPr lang="en-US" sz="3028" dirty="0" err="1">
                <a:solidFill>
                  <a:srgbClr val="221716"/>
                </a:solidFill>
                <a:latin typeface="Glacial Indifference"/>
              </a:rPr>
              <a:t>bị</a:t>
            </a:r>
            <a:r>
              <a:rPr lang="en-US" sz="3028" dirty="0">
                <a:solidFill>
                  <a:srgbClr val="221716"/>
                </a:solidFill>
                <a:latin typeface="Glacial Indifference"/>
              </a:rPr>
              <a:t> </a:t>
            </a:r>
            <a:r>
              <a:rPr lang="en-US" sz="3028" dirty="0" err="1">
                <a:solidFill>
                  <a:srgbClr val="221716"/>
                </a:solidFill>
                <a:latin typeface="Glacial Indifference"/>
              </a:rPr>
              <a:t>chặn</a:t>
            </a:r>
            <a:r>
              <a:rPr lang="en-US" sz="3028" dirty="0">
                <a:solidFill>
                  <a:srgbClr val="221716"/>
                </a:solidFill>
                <a:latin typeface="Glacial Indifference"/>
              </a:rPr>
              <a:t> ở </a:t>
            </a:r>
            <a:r>
              <a:rPr lang="en-US" sz="3028" dirty="0" err="1">
                <a:solidFill>
                  <a:srgbClr val="221716"/>
                </a:solidFill>
                <a:latin typeface="Glacial Indifference"/>
              </a:rPr>
              <a:t>bất</a:t>
            </a:r>
            <a:r>
              <a:rPr lang="en-US" sz="3028" dirty="0">
                <a:solidFill>
                  <a:srgbClr val="221716"/>
                </a:solidFill>
                <a:latin typeface="Glacial Indifference"/>
              </a:rPr>
              <a:t> </a:t>
            </a:r>
            <a:r>
              <a:rPr lang="en-US" sz="3028" dirty="0" err="1">
                <a:solidFill>
                  <a:srgbClr val="221716"/>
                </a:solidFill>
                <a:latin typeface="Glacial Indifference"/>
              </a:rPr>
              <a:t>kỳ</a:t>
            </a:r>
            <a:r>
              <a:rPr lang="en-US" sz="3028" dirty="0">
                <a:solidFill>
                  <a:srgbClr val="221716"/>
                </a:solidFill>
                <a:latin typeface="Glacial Indifference"/>
              </a:rPr>
              <a:t> </a:t>
            </a:r>
            <a:r>
              <a:rPr lang="en-US" sz="3028" dirty="0" err="1">
                <a:solidFill>
                  <a:srgbClr val="221716"/>
                </a:solidFill>
                <a:latin typeface="Glacial Indifference"/>
              </a:rPr>
              <a:t>đầu</a:t>
            </a:r>
            <a:r>
              <a:rPr lang="en-US" sz="3028" dirty="0">
                <a:solidFill>
                  <a:srgbClr val="221716"/>
                </a:solidFill>
                <a:latin typeface="Glacial Indifference"/>
              </a:rPr>
              <a:t> </a:t>
            </a:r>
            <a:r>
              <a:rPr lang="en-US" sz="3028" dirty="0" err="1">
                <a:solidFill>
                  <a:srgbClr val="221716"/>
                </a:solidFill>
                <a:latin typeface="Glacial Indifference"/>
              </a:rPr>
              <a:t>nào</a:t>
            </a:r>
            <a:r>
              <a:rPr lang="en-US" sz="3028" dirty="0">
                <a:solidFill>
                  <a:srgbClr val="221716"/>
                </a:solidFill>
                <a:latin typeface="Glacial Indifference"/>
              </a:rPr>
              <a:t> </a:t>
            </a:r>
            <a:r>
              <a:rPr lang="en-US" sz="3028" dirty="0" err="1">
                <a:solidFill>
                  <a:srgbClr val="221716"/>
                </a:solidFill>
                <a:latin typeface="Glacial Indifference"/>
              </a:rPr>
              <a:t>theo</a:t>
            </a:r>
            <a:r>
              <a:rPr lang="en-US" sz="3028" dirty="0">
                <a:solidFill>
                  <a:srgbClr val="221716"/>
                </a:solidFill>
                <a:latin typeface="Glacial Indifference"/>
              </a:rPr>
              <a:t> </a:t>
            </a:r>
            <a:r>
              <a:rPr lang="en-US" sz="3028" dirty="0" err="1">
                <a:solidFill>
                  <a:srgbClr val="221716"/>
                </a:solidFill>
                <a:latin typeface="Glacial Indifference"/>
              </a:rPr>
              <a:t>hàng</a:t>
            </a:r>
            <a:r>
              <a:rPr lang="en-US" sz="3028" dirty="0">
                <a:solidFill>
                  <a:srgbClr val="221716"/>
                </a:solidFill>
                <a:latin typeface="Glacial Indifference"/>
              </a:rPr>
              <a:t> </a:t>
            </a:r>
            <a:r>
              <a:rPr lang="en-US" sz="3028" dirty="0" err="1">
                <a:solidFill>
                  <a:srgbClr val="221716"/>
                </a:solidFill>
                <a:latin typeface="Glacial Indifference"/>
              </a:rPr>
              <a:t>ngang</a:t>
            </a:r>
            <a:r>
              <a:rPr lang="en-US" sz="3028" dirty="0">
                <a:solidFill>
                  <a:srgbClr val="221716"/>
                </a:solidFill>
                <a:latin typeface="Glacial Indifference"/>
              </a:rPr>
              <a:t>, </a:t>
            </a:r>
            <a:r>
              <a:rPr lang="en-US" sz="3028" dirty="0" err="1">
                <a:solidFill>
                  <a:srgbClr val="221716"/>
                </a:solidFill>
                <a:latin typeface="Glacial Indifference"/>
              </a:rPr>
              <a:t>dọc</a:t>
            </a:r>
            <a:r>
              <a:rPr lang="en-US" sz="3028" dirty="0">
                <a:solidFill>
                  <a:srgbClr val="221716"/>
                </a:solidFill>
                <a:latin typeface="Glacial Indifference"/>
              </a:rPr>
              <a:t> hay </a:t>
            </a:r>
            <a:r>
              <a:rPr lang="en-US" sz="3028" dirty="0" err="1">
                <a:solidFill>
                  <a:srgbClr val="221716"/>
                </a:solidFill>
                <a:latin typeface="Glacial Indifference"/>
              </a:rPr>
              <a:t>chéo</a:t>
            </a:r>
            <a:r>
              <a:rPr lang="en-US" sz="3028" dirty="0">
                <a:solidFill>
                  <a:srgbClr val="221716"/>
                </a:solidFill>
                <a:latin typeface="Glacial Indifference"/>
              </a:rPr>
              <a:t> </a:t>
            </a:r>
            <a:r>
              <a:rPr lang="en-US" sz="3028" dirty="0" err="1">
                <a:solidFill>
                  <a:srgbClr val="221716"/>
                </a:solidFill>
                <a:latin typeface="Glacial Indifference"/>
              </a:rPr>
              <a:t>đều</a:t>
            </a:r>
            <a:r>
              <a:rPr lang="en-US" sz="3028" dirty="0">
                <a:solidFill>
                  <a:srgbClr val="221716"/>
                </a:solidFill>
                <a:latin typeface="Glacial Indifference"/>
              </a:rPr>
              <a:t> </a:t>
            </a:r>
            <a:r>
              <a:rPr lang="en-US" sz="3028" dirty="0" err="1">
                <a:solidFill>
                  <a:srgbClr val="221716"/>
                </a:solidFill>
                <a:latin typeface="Glacial Indifference"/>
              </a:rPr>
              <a:t>được</a:t>
            </a:r>
            <a:r>
              <a:rPr lang="en-US" sz="3028" dirty="0">
                <a:solidFill>
                  <a:srgbClr val="221716"/>
                </a:solidFill>
                <a:latin typeface="Glacial Indifference"/>
              </a:rPr>
              <a:t> </a:t>
            </a:r>
            <a:r>
              <a:rPr lang="en-US" sz="3028" dirty="0" err="1">
                <a:solidFill>
                  <a:srgbClr val="221716"/>
                </a:solidFill>
                <a:latin typeface="Glacial Indifference"/>
              </a:rPr>
              <a:t>là</a:t>
            </a:r>
            <a:r>
              <a:rPr lang="en-US" sz="3028" dirty="0">
                <a:solidFill>
                  <a:srgbClr val="221716"/>
                </a:solidFill>
                <a:latin typeface="Glacial Indifference"/>
              </a:rPr>
              <a:t> </a:t>
            </a:r>
            <a:r>
              <a:rPr lang="en-US" sz="3028" dirty="0" err="1">
                <a:solidFill>
                  <a:srgbClr val="221716"/>
                </a:solidFill>
                <a:latin typeface="Glacial Indifference"/>
              </a:rPr>
              <a:t>có</a:t>
            </a:r>
            <a:r>
              <a:rPr lang="en-US" sz="3028" dirty="0">
                <a:solidFill>
                  <a:srgbClr val="221716"/>
                </a:solidFill>
                <a:latin typeface="Glacial Indifference"/>
              </a:rPr>
              <a:t> </a:t>
            </a:r>
            <a:r>
              <a:rPr lang="en-US" sz="3028" dirty="0" err="1">
                <a:solidFill>
                  <a:srgbClr val="221716"/>
                </a:solidFill>
                <a:latin typeface="Glacial Indifference"/>
              </a:rPr>
              <a:t>thể</a:t>
            </a:r>
            <a:r>
              <a:rPr lang="en-US" sz="3028" dirty="0">
                <a:solidFill>
                  <a:srgbClr val="221716"/>
                </a:solidFill>
                <a:latin typeface="Glacial Indifference"/>
              </a:rPr>
              <a:t> </a:t>
            </a:r>
            <a:r>
              <a:rPr lang="en-US" sz="3028" dirty="0" err="1">
                <a:solidFill>
                  <a:srgbClr val="221716"/>
                </a:solidFill>
                <a:latin typeface="Glacial Indifference"/>
              </a:rPr>
              <a:t>giành</a:t>
            </a:r>
            <a:r>
              <a:rPr lang="en-US" sz="3028" dirty="0">
                <a:solidFill>
                  <a:srgbClr val="221716"/>
                </a:solidFill>
                <a:latin typeface="Glacial Indifference"/>
              </a:rPr>
              <a:t> </a:t>
            </a:r>
            <a:r>
              <a:rPr lang="en-US" sz="3028" dirty="0" err="1">
                <a:solidFill>
                  <a:srgbClr val="221716"/>
                </a:solidFill>
                <a:latin typeface="Glacial Indifference"/>
              </a:rPr>
              <a:t>chiến</a:t>
            </a:r>
            <a:r>
              <a:rPr lang="en-US" sz="3028" dirty="0">
                <a:solidFill>
                  <a:srgbClr val="221716"/>
                </a:solidFill>
                <a:latin typeface="Glacial Indifference"/>
              </a:rPr>
              <a:t> </a:t>
            </a:r>
            <a:r>
              <a:rPr lang="en-US" sz="3028" dirty="0" err="1">
                <a:solidFill>
                  <a:srgbClr val="221716"/>
                </a:solidFill>
                <a:latin typeface="Glacial Indifference"/>
              </a:rPr>
              <a:t>thắng</a:t>
            </a:r>
            <a:r>
              <a:rPr lang="en-US" sz="3028" dirty="0">
                <a:solidFill>
                  <a:srgbClr val="221716"/>
                </a:solidFill>
                <a:latin typeface="Glacial Indifference"/>
              </a:rPr>
              <a:t>. </a:t>
            </a:r>
            <a:r>
              <a:rPr lang="en-US" sz="3028" dirty="0" err="1">
                <a:solidFill>
                  <a:srgbClr val="221716"/>
                </a:solidFill>
                <a:latin typeface="Glacial Indifference"/>
              </a:rPr>
              <a:t>Nếu</a:t>
            </a:r>
            <a:r>
              <a:rPr lang="en-US" sz="3028" dirty="0">
                <a:solidFill>
                  <a:srgbClr val="221716"/>
                </a:solidFill>
                <a:latin typeface="Glacial Indifference"/>
              </a:rPr>
              <a:t> </a:t>
            </a:r>
            <a:r>
              <a:rPr lang="en-US" sz="3028" dirty="0" err="1">
                <a:solidFill>
                  <a:srgbClr val="221716"/>
                </a:solidFill>
                <a:latin typeface="Glacial Indifference"/>
              </a:rPr>
              <a:t>bị</a:t>
            </a:r>
            <a:r>
              <a:rPr lang="en-US" sz="3028" dirty="0">
                <a:solidFill>
                  <a:srgbClr val="221716"/>
                </a:solidFill>
                <a:latin typeface="Glacial Indifference"/>
              </a:rPr>
              <a:t> </a:t>
            </a:r>
            <a:r>
              <a:rPr lang="en-US" sz="3028" dirty="0" err="1">
                <a:solidFill>
                  <a:srgbClr val="221716"/>
                </a:solidFill>
                <a:latin typeface="Glacial Indifference"/>
              </a:rPr>
              <a:t>chặn</a:t>
            </a:r>
            <a:r>
              <a:rPr lang="en-US" sz="3028" dirty="0">
                <a:solidFill>
                  <a:srgbClr val="221716"/>
                </a:solidFill>
                <a:latin typeface="Glacial Indifference"/>
              </a:rPr>
              <a:t> </a:t>
            </a:r>
            <a:r>
              <a:rPr lang="en-US" sz="3028" dirty="0" err="1">
                <a:solidFill>
                  <a:srgbClr val="221716"/>
                </a:solidFill>
                <a:latin typeface="Glacial Indifference"/>
              </a:rPr>
              <a:t>thì</a:t>
            </a:r>
            <a:r>
              <a:rPr lang="en-US" sz="3028" dirty="0">
                <a:solidFill>
                  <a:srgbClr val="221716"/>
                </a:solidFill>
                <a:latin typeface="Glacial Indifference"/>
              </a:rPr>
              <a:t> </a:t>
            </a:r>
            <a:r>
              <a:rPr lang="en-US" sz="3028" dirty="0" err="1">
                <a:solidFill>
                  <a:srgbClr val="221716"/>
                </a:solidFill>
                <a:latin typeface="Glacial Indifference"/>
              </a:rPr>
              <a:t>bạn</a:t>
            </a:r>
            <a:r>
              <a:rPr lang="en-US" sz="3028" dirty="0">
                <a:solidFill>
                  <a:srgbClr val="221716"/>
                </a:solidFill>
                <a:latin typeface="Glacial Indifference"/>
              </a:rPr>
              <a:t> </a:t>
            </a:r>
            <a:r>
              <a:rPr lang="en-US" sz="3028" dirty="0" err="1">
                <a:solidFill>
                  <a:srgbClr val="221716"/>
                </a:solidFill>
                <a:latin typeface="Glacial Indifference"/>
              </a:rPr>
              <a:t>sẽ</a:t>
            </a:r>
            <a:r>
              <a:rPr lang="en-US" sz="3028" dirty="0">
                <a:solidFill>
                  <a:srgbClr val="221716"/>
                </a:solidFill>
                <a:latin typeface="Glacial Indifference"/>
              </a:rPr>
              <a:t> </a:t>
            </a:r>
            <a:r>
              <a:rPr lang="en-US" sz="3028" dirty="0" err="1">
                <a:solidFill>
                  <a:srgbClr val="221716"/>
                </a:solidFill>
                <a:latin typeface="Glacial Indifference"/>
              </a:rPr>
              <a:t>phải</a:t>
            </a:r>
            <a:r>
              <a:rPr lang="en-US" sz="3028" dirty="0">
                <a:solidFill>
                  <a:srgbClr val="221716"/>
                </a:solidFill>
                <a:latin typeface="Glacial Indifference"/>
              </a:rPr>
              <a:t> </a:t>
            </a:r>
            <a:r>
              <a:rPr lang="en-US" sz="3028" dirty="0" err="1">
                <a:solidFill>
                  <a:srgbClr val="221716"/>
                </a:solidFill>
                <a:latin typeface="Glacial Indifference"/>
              </a:rPr>
              <a:t>tiếp</a:t>
            </a:r>
            <a:r>
              <a:rPr lang="en-US" sz="3028" dirty="0">
                <a:solidFill>
                  <a:srgbClr val="221716"/>
                </a:solidFill>
                <a:latin typeface="Glacial Indifference"/>
              </a:rPr>
              <a:t> </a:t>
            </a:r>
            <a:r>
              <a:rPr lang="en-US" sz="3028" dirty="0" err="1">
                <a:solidFill>
                  <a:srgbClr val="221716"/>
                </a:solidFill>
                <a:latin typeface="Glacial Indifference"/>
              </a:rPr>
              <a:t>tục</a:t>
            </a:r>
            <a:r>
              <a:rPr lang="en-US" sz="3028" dirty="0">
                <a:solidFill>
                  <a:srgbClr val="221716"/>
                </a:solidFill>
                <a:latin typeface="Glacial Indifference"/>
              </a:rPr>
              <a:t> </a:t>
            </a:r>
            <a:r>
              <a:rPr lang="en-US" sz="3028" dirty="0" err="1">
                <a:solidFill>
                  <a:srgbClr val="221716"/>
                </a:solidFill>
                <a:latin typeface="Glacial Indifference"/>
              </a:rPr>
              <a:t>ván</a:t>
            </a:r>
            <a:r>
              <a:rPr lang="en-US" sz="3028" dirty="0">
                <a:solidFill>
                  <a:srgbClr val="221716"/>
                </a:solidFill>
                <a:latin typeface="Glacial Indifference"/>
              </a:rPr>
              <a:t> </a:t>
            </a:r>
            <a:r>
              <a:rPr lang="en-US" sz="3028" dirty="0" err="1">
                <a:solidFill>
                  <a:srgbClr val="221716"/>
                </a:solidFill>
                <a:latin typeface="Glacial Indifference"/>
              </a:rPr>
              <a:t>cờ</a:t>
            </a:r>
            <a:r>
              <a:rPr lang="en-US" sz="3028" dirty="0">
                <a:solidFill>
                  <a:srgbClr val="221716"/>
                </a:solidFill>
                <a:latin typeface="Glacial Indifference"/>
              </a:rPr>
              <a:t> </a:t>
            </a:r>
            <a:r>
              <a:rPr lang="en-US" sz="3028" dirty="0" err="1">
                <a:solidFill>
                  <a:srgbClr val="221716"/>
                </a:solidFill>
                <a:latin typeface="Glacial Indifference"/>
              </a:rPr>
              <a:t>của</a:t>
            </a:r>
            <a:r>
              <a:rPr lang="en-US" sz="3028" dirty="0">
                <a:solidFill>
                  <a:srgbClr val="221716"/>
                </a:solidFill>
                <a:latin typeface="Glacial Indifference"/>
              </a:rPr>
              <a:t> </a:t>
            </a:r>
            <a:r>
              <a:rPr lang="en-US" sz="3028" dirty="0" err="1">
                <a:solidFill>
                  <a:srgbClr val="221716"/>
                </a:solidFill>
                <a:latin typeface="Glacial Indifference"/>
              </a:rPr>
              <a:t>mình</a:t>
            </a:r>
            <a:r>
              <a:rPr lang="en-US" sz="3028" dirty="0">
                <a:solidFill>
                  <a:srgbClr val="221716"/>
                </a:solidFill>
                <a:latin typeface="Glacial Indifference"/>
              </a:rPr>
              <a:t>. </a:t>
            </a:r>
          </a:p>
          <a:p>
            <a:pPr>
              <a:lnSpc>
                <a:spcPts val="4603"/>
              </a:lnSpc>
            </a:pPr>
            <a:r>
              <a:rPr lang="en-US" sz="3028" dirty="0">
                <a:solidFill>
                  <a:srgbClr val="221716"/>
                </a:solidFill>
                <a:latin typeface="Glacial Indifference"/>
              </a:rPr>
              <a: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TotalTime>
  <Words>4082</Words>
  <Application>Microsoft Office PowerPoint</Application>
  <PresentationFormat>Tùy chỉnh</PresentationFormat>
  <Paragraphs>234</Paragraphs>
  <Slides>28</Slides>
  <Notes>0</Notes>
  <HiddenSlides>0</HiddenSlides>
  <MMClips>0</MMClips>
  <ScaleCrop>false</ScaleCrop>
  <HeadingPairs>
    <vt:vector size="6" baseType="variant">
      <vt:variant>
        <vt:lpstr>Phông được Dùng</vt:lpstr>
      </vt:variant>
      <vt:variant>
        <vt:i4>14</vt:i4>
      </vt:variant>
      <vt:variant>
        <vt:lpstr>Chủ đề</vt:lpstr>
      </vt:variant>
      <vt:variant>
        <vt:i4>1</vt:i4>
      </vt:variant>
      <vt:variant>
        <vt:lpstr>Tiêu đề Bản chiếu</vt:lpstr>
      </vt:variant>
      <vt:variant>
        <vt:i4>28</vt:i4>
      </vt:variant>
    </vt:vector>
  </HeadingPairs>
  <TitlesOfParts>
    <vt:vector size="43" baseType="lpstr">
      <vt:lpstr>Glacial Indifference</vt:lpstr>
      <vt:lpstr>Art Nuvo UltraRough</vt:lpstr>
      <vt:lpstr>Saira ExtraCondensed Bold</vt:lpstr>
      <vt:lpstr>Saira ExtraCondensed Heavy</vt:lpstr>
      <vt:lpstr>Saira ExtraCondensed</vt:lpstr>
      <vt:lpstr>Noto Serif Display</vt:lpstr>
      <vt:lpstr>Saira ExtraCondensed Ultra-Bold</vt:lpstr>
      <vt:lpstr>Calibri</vt:lpstr>
      <vt:lpstr>Maven Pro</vt:lpstr>
      <vt:lpstr>Maven Pro Bold</vt:lpstr>
      <vt:lpstr>Saira Condensed</vt:lpstr>
      <vt:lpstr>Saira Condensed Bold</vt:lpstr>
      <vt:lpstr>Arial</vt:lpstr>
      <vt:lpstr>Glacial Indifference Bold</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VÀ NGHIÊN CỨU TRÒ</dc:title>
  <cp:lastModifiedBy>Vũ Dũng</cp:lastModifiedBy>
  <cp:revision>1</cp:revision>
  <dcterms:created xsi:type="dcterms:W3CDTF">2006-08-16T00:00:00Z</dcterms:created>
  <dcterms:modified xsi:type="dcterms:W3CDTF">2024-01-08T02:21:45Z</dcterms:modified>
  <dc:identifier>DAF5BIKmXcs</dc:identifier>
</cp:coreProperties>
</file>